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757" r:id="rId3"/>
  </p:sldMasterIdLst>
  <p:notesMasterIdLst>
    <p:notesMasterId r:id="rId48"/>
  </p:notesMasterIdLst>
  <p:handoutMasterIdLst>
    <p:handoutMasterId r:id="rId49"/>
  </p:handoutMasterIdLst>
  <p:sldIdLst>
    <p:sldId id="590" r:id="rId4"/>
    <p:sldId id="591" r:id="rId5"/>
    <p:sldId id="410" r:id="rId6"/>
    <p:sldId id="355" r:id="rId7"/>
    <p:sldId id="415" r:id="rId8"/>
    <p:sldId id="409" r:id="rId9"/>
    <p:sldId id="593" r:id="rId10"/>
    <p:sldId id="531" r:id="rId11"/>
    <p:sldId id="360" r:id="rId12"/>
    <p:sldId id="594" r:id="rId13"/>
    <p:sldId id="485" r:id="rId14"/>
    <p:sldId id="544" r:id="rId15"/>
    <p:sldId id="568" r:id="rId16"/>
    <p:sldId id="595" r:id="rId17"/>
    <p:sldId id="571" r:id="rId18"/>
    <p:sldId id="580" r:id="rId19"/>
    <p:sldId id="596" r:id="rId20"/>
    <p:sldId id="606" r:id="rId21"/>
    <p:sldId id="597" r:id="rId22"/>
    <p:sldId id="365" r:id="rId23"/>
    <p:sldId id="364" r:id="rId24"/>
    <p:sldId id="573" r:id="rId25"/>
    <p:sldId id="574" r:id="rId26"/>
    <p:sldId id="599" r:id="rId27"/>
    <p:sldId id="598" r:id="rId28"/>
    <p:sldId id="603" r:id="rId29"/>
    <p:sldId id="420" r:id="rId30"/>
    <p:sldId id="367" r:id="rId31"/>
    <p:sldId id="454" r:id="rId32"/>
    <p:sldId id="455" r:id="rId33"/>
    <p:sldId id="600" r:id="rId34"/>
    <p:sldId id="575" r:id="rId35"/>
    <p:sldId id="576" r:id="rId36"/>
    <p:sldId id="461" r:id="rId37"/>
    <p:sldId id="579" r:id="rId38"/>
    <p:sldId id="545" r:id="rId39"/>
    <p:sldId id="546" r:id="rId40"/>
    <p:sldId id="427" r:id="rId41"/>
    <p:sldId id="428" r:id="rId42"/>
    <p:sldId id="602" r:id="rId43"/>
    <p:sldId id="604" r:id="rId44"/>
    <p:sldId id="605" r:id="rId45"/>
    <p:sldId id="601" r:id="rId46"/>
    <p:sldId id="592" r:id="rId47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3"/>
    <p:restoredTop sz="94626"/>
  </p:normalViewPr>
  <p:slideViewPr>
    <p:cSldViewPr snapToGrid="0">
      <p:cViewPr varScale="1">
        <p:scale>
          <a:sx n="121" d="100"/>
          <a:sy n="121" d="100"/>
        </p:scale>
        <p:origin x="1808" y="168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ה'.אלול.תשפ"ד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3471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035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91BD3E08-FF86-41C7-81DB-32453886EE1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10035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9991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819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027482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14833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6264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78505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44499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19255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5405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192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40F29FB-D7FF-491E-B98E-E6007D50ABE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8192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82994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757056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9618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08073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60942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1618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601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145896D-C99E-48E9-B896-523B8B73344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602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90770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3C095-DC2F-4DC6-9FBB-D7F03BBDF71C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 dirty="0">
                <a:ea typeface="ＭＳ Ｐゴシック" pitchFamily="34" charset="-128"/>
              </a:rPr>
              <a:t>Unconditional security would be nice, but the only known such cipher is the </a:t>
            </a:r>
            <a:r>
              <a:rPr lang="en-AU" altLang="zh-CN" b="1" dirty="0">
                <a:ea typeface="ＭＳ Ｐゴシック" pitchFamily="34" charset="-128"/>
              </a:rPr>
              <a:t>one-time pad</a:t>
            </a:r>
            <a:r>
              <a:rPr lang="en-AU" altLang="zh-CN" dirty="0">
                <a:ea typeface="ＭＳ Ｐゴシック" pitchFamily="34" charset="-128"/>
              </a:rPr>
              <a:t> (later). For all reasonable encryption algorithms, have to assume computational security where it either takes too long, or is too expensive, to bother breaking the cipher. </a:t>
            </a:r>
          </a:p>
        </p:txBody>
      </p:sp>
    </p:spTree>
    <p:extLst>
      <p:ext uri="{BB962C8B-B14F-4D97-AF65-F5344CB8AC3E}">
        <p14:creationId xmlns:p14="http://schemas.microsoft.com/office/powerpoint/2010/main" val="842167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3C095-DC2F-4DC6-9FBB-D7F03BBDF71C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>
                <a:ea typeface="ＭＳ Ｐゴシック" pitchFamily="34" charset="-128"/>
              </a:rPr>
              <a:t>Unconditional security would be nice, but the only known such cipher is the </a:t>
            </a:r>
            <a:r>
              <a:rPr lang="en-AU" altLang="zh-CN" b="1">
                <a:ea typeface="ＭＳ Ｐゴシック" pitchFamily="34" charset="-128"/>
              </a:rPr>
              <a:t>one-time pad</a:t>
            </a:r>
            <a:r>
              <a:rPr lang="en-AU" altLang="zh-CN">
                <a:ea typeface="ＭＳ Ｐゴシック" pitchFamily="34" charset="-128"/>
              </a:rPr>
              <a:t> (later). For all reasonable encryption algorithms, have to assume computational security where it either takes too long, or is too expensive, to bother breaking the cipher. </a:t>
            </a:r>
          </a:p>
        </p:txBody>
      </p:sp>
    </p:spTree>
    <p:extLst>
      <p:ext uri="{BB962C8B-B14F-4D97-AF65-F5344CB8AC3E}">
        <p14:creationId xmlns:p14="http://schemas.microsoft.com/office/powerpoint/2010/main" val="418332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3127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66503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9550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62300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0396B-DCCD-4992-81E5-C7B1ADCE40F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90368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5190D-4EB7-4617-B1BE-2AD5ABBAFE8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03821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BDE04-0A14-46B5-BF86-9C3E426D350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04823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7C63A-B6AC-4B4E-9B2A-F02A56D7E1B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48461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4B679-D996-4E00-B552-86D27A7287D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4131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4425B-F3EB-4BCC-9027-E533A2A47F0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8643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9E419-A7C5-4B69-8CED-1A62BF583DE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74825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AB63E-E77B-49DA-BB98-F7B485BAA2F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39991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47910-ECBE-4944-A98A-F37DA63F6541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40245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280D0-EF48-4C2B-8D2B-96F844EEE87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74929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1524000"/>
            <a:ext cx="2055812" cy="4600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0"/>
            <a:ext cx="6015038" cy="4600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CB032-CD79-409F-A51C-7EF55318A03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46800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16825" cy="1746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BA1A3-0F57-41D4-B7A1-64C078CC67A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3568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524000"/>
            <a:ext cx="7616825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2050"/>
            <a:ext cx="2889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 smtClean="0">
                <a:solidFill>
                  <a:srgbClr val="000000"/>
                </a:solidFill>
                <a:latin typeface="Garamond" panose="020204040303010108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defRPr/>
            </a:pPr>
            <a:fld id="{7F105C81-E41D-4ADC-ACBD-AFA1C063138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2054" name="Freeform 5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5" name="Line 6"/>
          <p:cNvSpPr>
            <a:spLocks noChangeShapeType="1"/>
          </p:cNvSpPr>
          <p:nvPr/>
        </p:nvSpPr>
        <p:spPr bwMode="auto">
          <a:xfrm>
            <a:off x="1981200" y="3962400"/>
            <a:ext cx="6511925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6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3250" cy="45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sldNum="0" hdr="0" ft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intonbates.blogspot.com/2015/06/will-robots-replace-human-labour-and.html" TargetMode="External"/><Relationship Id="rId3" Type="http://schemas.openxmlformats.org/officeDocument/2006/relationships/image" Target="../media/image4.gi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lice-pn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gif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7.gif"/><Relationship Id="rId10" Type="http://schemas.openxmlformats.org/officeDocument/2006/relationships/image" Target="../media/image36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jpe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3400/CSE 5850 - Introduction to Computer &amp; Network Security 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3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40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46480" y="6242050"/>
            <a:ext cx="53397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PRG Stream Cipher - Example</a:t>
            </a:r>
          </a:p>
        </p:txBody>
      </p:sp>
      <p:sp>
        <p:nvSpPr>
          <p:cNvPr id="37" name="Oval 117"/>
          <p:cNvSpPr>
            <a:spLocks noChangeArrowheads="1"/>
          </p:cNvSpPr>
          <p:nvPr/>
        </p:nvSpPr>
        <p:spPr bwMode="auto">
          <a:xfrm>
            <a:off x="4351338" y="3760236"/>
            <a:ext cx="603250" cy="523875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4800"/>
              <a:t>+</a:t>
            </a:r>
          </a:p>
        </p:txBody>
      </p:sp>
      <p:sp>
        <p:nvSpPr>
          <p:cNvPr id="38" name="Freeform 118"/>
          <p:cNvSpPr>
            <a:spLocks/>
          </p:cNvSpPr>
          <p:nvPr/>
        </p:nvSpPr>
        <p:spPr bwMode="auto">
          <a:xfrm>
            <a:off x="2244726" y="3887235"/>
            <a:ext cx="2117725" cy="296862"/>
          </a:xfrm>
          <a:custGeom>
            <a:avLst/>
            <a:gdLst>
              <a:gd name="T0" fmla="*/ 0 w 1334"/>
              <a:gd name="T1" fmla="*/ 2147483646 h 187"/>
              <a:gd name="T2" fmla="*/ 2147483646 w 1334"/>
              <a:gd name="T3" fmla="*/ 2147483646 h 187"/>
              <a:gd name="T4" fmla="*/ 2147483646 w 1334"/>
              <a:gd name="T5" fmla="*/ 2147483646 h 1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4" h="187">
                <a:moveTo>
                  <a:pt x="0" y="187"/>
                </a:moveTo>
                <a:cubicBezTo>
                  <a:pt x="57" y="111"/>
                  <a:pt x="115" y="36"/>
                  <a:pt x="337" y="18"/>
                </a:cubicBezTo>
                <a:cubicBezTo>
                  <a:pt x="559" y="0"/>
                  <a:pt x="946" y="40"/>
                  <a:pt x="1334" y="81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39" name="Freeform 119"/>
          <p:cNvSpPr>
            <a:spLocks/>
          </p:cNvSpPr>
          <p:nvPr/>
        </p:nvSpPr>
        <p:spPr bwMode="auto">
          <a:xfrm>
            <a:off x="4954588" y="3823735"/>
            <a:ext cx="2171700" cy="336550"/>
          </a:xfrm>
          <a:custGeom>
            <a:avLst/>
            <a:gdLst>
              <a:gd name="T0" fmla="*/ 0 w 1368"/>
              <a:gd name="T1" fmla="*/ 2147483646 h 212"/>
              <a:gd name="T2" fmla="*/ 2147483646 w 1368"/>
              <a:gd name="T3" fmla="*/ 2147483646 h 212"/>
              <a:gd name="T4" fmla="*/ 2147483646 w 1368"/>
              <a:gd name="T5" fmla="*/ 2147483646 h 2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8" h="212">
                <a:moveTo>
                  <a:pt x="0" y="114"/>
                </a:moveTo>
                <a:cubicBezTo>
                  <a:pt x="468" y="57"/>
                  <a:pt x="936" y="0"/>
                  <a:pt x="1152" y="16"/>
                </a:cubicBezTo>
                <a:cubicBezTo>
                  <a:pt x="1368" y="32"/>
                  <a:pt x="1275" y="181"/>
                  <a:pt x="1299" y="212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0" name="Line 120"/>
          <p:cNvSpPr>
            <a:spLocks noChangeShapeType="1"/>
          </p:cNvSpPr>
          <p:nvPr/>
        </p:nvSpPr>
        <p:spPr bwMode="auto">
          <a:xfrm>
            <a:off x="4638677" y="3048533"/>
            <a:ext cx="1" cy="66566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1" name="Text Box 121"/>
          <p:cNvSpPr txBox="1">
            <a:spLocks noChangeArrowheads="1"/>
          </p:cNvSpPr>
          <p:nvPr/>
        </p:nvSpPr>
        <p:spPr bwMode="auto">
          <a:xfrm>
            <a:off x="911929" y="3630570"/>
            <a:ext cx="132309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Plaintext m</a:t>
            </a:r>
          </a:p>
        </p:txBody>
      </p:sp>
      <p:sp>
        <p:nvSpPr>
          <p:cNvPr id="42" name="Text Box 122"/>
          <p:cNvSpPr txBox="1">
            <a:spLocks noChangeArrowheads="1"/>
          </p:cNvSpPr>
          <p:nvPr/>
        </p:nvSpPr>
        <p:spPr bwMode="auto">
          <a:xfrm>
            <a:off x="7061200" y="3582808"/>
            <a:ext cx="141286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Ciphertext c</a:t>
            </a:r>
          </a:p>
        </p:txBody>
      </p:sp>
      <p:sp>
        <p:nvSpPr>
          <p:cNvPr id="43" name="Text Box 123"/>
          <p:cNvSpPr txBox="1">
            <a:spLocks noChangeArrowheads="1"/>
          </p:cNvSpPr>
          <p:nvPr/>
        </p:nvSpPr>
        <p:spPr bwMode="auto">
          <a:xfrm>
            <a:off x="1554868" y="2067173"/>
            <a:ext cx="100249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Seed 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(as key)</a:t>
            </a:r>
          </a:p>
        </p:txBody>
      </p:sp>
      <p:sp>
        <p:nvSpPr>
          <p:cNvPr id="44" name="Rectangle 124"/>
          <p:cNvSpPr>
            <a:spLocks noChangeArrowheads="1"/>
          </p:cNvSpPr>
          <p:nvPr/>
        </p:nvSpPr>
        <p:spPr bwMode="auto">
          <a:xfrm>
            <a:off x="3685381" y="2048916"/>
            <a:ext cx="1773238" cy="386556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PRG</a:t>
            </a:r>
          </a:p>
        </p:txBody>
      </p:sp>
      <p:sp>
        <p:nvSpPr>
          <p:cNvPr id="45" name="Line 125"/>
          <p:cNvSpPr>
            <a:spLocks noChangeShapeType="1"/>
          </p:cNvSpPr>
          <p:nvPr/>
        </p:nvSpPr>
        <p:spPr bwMode="auto">
          <a:xfrm>
            <a:off x="2347035" y="2232925"/>
            <a:ext cx="134937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6" name="Line 126"/>
          <p:cNvSpPr>
            <a:spLocks noChangeShapeType="1"/>
          </p:cNvSpPr>
          <p:nvPr/>
        </p:nvSpPr>
        <p:spPr bwMode="auto">
          <a:xfrm>
            <a:off x="4560888" y="2398167"/>
            <a:ext cx="11112" cy="30003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7" name="Text Box 123"/>
          <p:cNvSpPr txBox="1">
            <a:spLocks noChangeArrowheads="1"/>
          </p:cNvSpPr>
          <p:nvPr/>
        </p:nvSpPr>
        <p:spPr bwMode="auto">
          <a:xfrm>
            <a:off x="4603366" y="3075932"/>
            <a:ext cx="165652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Bit </a:t>
            </a:r>
            <a:r>
              <a:rPr lang="en-US" altLang="he-IL" sz="1800" err="1"/>
              <a:t>i</a:t>
            </a:r>
            <a:r>
              <a:rPr lang="en-US" altLang="he-IL" sz="1800"/>
              <a:t> of PRG(s)</a:t>
            </a:r>
          </a:p>
        </p:txBody>
      </p:sp>
      <p:sp>
        <p:nvSpPr>
          <p:cNvPr id="48" name="Text Box 123"/>
          <p:cNvSpPr txBox="1">
            <a:spLocks noChangeArrowheads="1"/>
          </p:cNvSpPr>
          <p:nvPr/>
        </p:nvSpPr>
        <p:spPr bwMode="auto">
          <a:xfrm>
            <a:off x="2682104" y="3537165"/>
            <a:ext cx="166438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2000"/>
              <a:t>B</a:t>
            </a:r>
            <a:r>
              <a:rPr lang="en-US" altLang="he-IL" sz="1800"/>
              <a:t>it </a:t>
            </a:r>
            <a:r>
              <a:rPr lang="en-US" altLang="he-IL" sz="1800" err="1"/>
              <a:t>i</a:t>
            </a:r>
            <a:r>
              <a:rPr lang="en-US" altLang="he-IL" sz="1800"/>
              <a:t> of m</a:t>
            </a:r>
          </a:p>
        </p:txBody>
      </p:sp>
      <p:sp>
        <p:nvSpPr>
          <p:cNvPr id="49" name="Text Box 123"/>
          <p:cNvSpPr txBox="1">
            <a:spLocks noChangeArrowheads="1"/>
          </p:cNvSpPr>
          <p:nvPr/>
        </p:nvSpPr>
        <p:spPr bwMode="auto">
          <a:xfrm>
            <a:off x="6559962" y="3447516"/>
            <a:ext cx="34847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2000"/>
              <a:t>c</a:t>
            </a:r>
            <a:r>
              <a:rPr lang="en-US" altLang="he-IL" sz="2000" baseline="-25000"/>
              <a:t>i</a:t>
            </a:r>
            <a:endParaRPr lang="en-US" altLang="he-IL" sz="2000"/>
          </a:p>
        </p:txBody>
      </p:sp>
      <p:graphicFrame>
        <p:nvGraphicFramePr>
          <p:cNvPr id="21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09362"/>
              </p:ext>
            </p:extLst>
          </p:nvPr>
        </p:nvGraphicFramePr>
        <p:xfrm>
          <a:off x="980155" y="4116932"/>
          <a:ext cx="2489202" cy="360364"/>
        </p:xfrm>
        <a:graphic>
          <a:graphicData uri="http://schemas.openxmlformats.org/drawingml/2006/table">
            <a:tbl>
              <a:tblPr/>
              <a:tblGrid>
                <a:gridCol w="27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e-IL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3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37144" y="3934454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1     2      3     4      5     6      7     8 </a:t>
            </a:r>
            <a:endParaRPr lang="en-US" sz="1050">
              <a:solidFill>
                <a:schemeClr val="bg2"/>
              </a:solidFill>
            </a:endParaRPr>
          </a:p>
        </p:txBody>
      </p:sp>
      <p:graphicFrame>
        <p:nvGraphicFramePr>
          <p:cNvPr id="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88206"/>
              </p:ext>
            </p:extLst>
          </p:nvPr>
        </p:nvGraphicFramePr>
        <p:xfrm>
          <a:off x="3442993" y="2637987"/>
          <a:ext cx="2317752" cy="360363"/>
        </p:xfrm>
        <a:graphic>
          <a:graphicData uri="http://schemas.openxmlformats.org/drawingml/2006/table">
            <a:tbl>
              <a:tblPr/>
              <a:tblGrid>
                <a:gridCol w="282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kumimoji="0" lang="he-IL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732670" y="2445797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graphicFrame>
        <p:nvGraphicFramePr>
          <p:cNvPr id="25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9122"/>
              </p:ext>
            </p:extLst>
          </p:nvPr>
        </p:nvGraphicFramePr>
        <p:xfrm>
          <a:off x="5917629" y="4078147"/>
          <a:ext cx="2228850" cy="360363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164518" y="3907616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246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492897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96942" y="6242050"/>
            <a:ext cx="483507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/>
              <a:t>The Turing Test [1950]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2750" y="971551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Defined by Alan Turing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Machine M is intelligent, if an evaluator cannot </a:t>
            </a:r>
            <a:r>
              <a:rPr lang="en-US" altLang="he-IL" sz="2400" b="1" i="1" dirty="0">
                <a:solidFill>
                  <a:srgbClr val="FF0000"/>
                </a:solidFill>
              </a:rPr>
              <a:t>distinguish</a:t>
            </a:r>
            <a:r>
              <a:rPr lang="en-US" altLang="he-IL" sz="2400" dirty="0"/>
              <a:t> between M and a human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Only textual communication, to avoid `technicalities’</a:t>
            </a: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If M is ‘intelligent’, judge will only be able to guess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I.e., probability of distinguishing would be (at most) ½ 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24064" y="2513058"/>
            <a:ext cx="1895872" cy="162037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0B89B8B4-69A9-4CE4-9743-917157029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83024" y="2646058"/>
            <a:ext cx="1634688" cy="1565884"/>
          </a:xfrm>
          <a:prstGeom prst="rect">
            <a:avLst/>
          </a:prstGeom>
        </p:spPr>
      </p:pic>
      <p:pic>
        <p:nvPicPr>
          <p:cNvPr id="22" name="Picture 21" descr="A picture containing motorcycle, object, white, front&#10;&#10;Description automatically generated">
            <a:extLst>
              <a:ext uri="{FF2B5EF4-FFF2-40B4-BE49-F238E27FC236}">
                <a16:creationId xmlns:a16="http://schemas.microsoft.com/office/drawing/2014/main" id="{AD400620-C994-4F96-B733-E08746CFD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780832" y="2651141"/>
            <a:ext cx="2143208" cy="13442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3246451" y="3136992"/>
            <a:ext cx="461453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BEB465-44E8-4BFD-8D34-DDFF8EC21C9E}"/>
              </a:ext>
            </a:extLst>
          </p:cNvPr>
          <p:cNvCxnSpPr/>
          <p:nvPr/>
        </p:nvCxnSpPr>
        <p:spPr bwMode="auto">
          <a:xfrm flipH="1">
            <a:off x="5148064" y="3136992"/>
            <a:ext cx="461453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6080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660162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>
                <a:solidFill>
                  <a:schemeClr val="tx1"/>
                </a:solidFill>
              </a:rPr>
              <a:t>The PRG Indistinguishabity Test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Consider function </a:t>
            </a:r>
            <a:r>
              <a:rPr lang="en-US" altLang="he-IL" sz="2200" i="1" dirty="0"/>
              <a:t>f </a:t>
            </a:r>
            <a:r>
              <a:rPr lang="en-US" altLang="he-IL" sz="2200" dirty="0"/>
              <a:t>from n-bits to m-bits (m&gt;n)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Let </a:t>
            </a:r>
            <a:r>
              <a:rPr lang="en-US" altLang="he-IL" sz="2200" i="1" dirty="0"/>
              <a:t>seed </a:t>
            </a:r>
            <a:r>
              <a:rPr lang="en-US" altLang="he-IL" sz="2200" dirty="0"/>
              <a:t>and</a:t>
            </a:r>
            <a:r>
              <a:rPr lang="en-US" altLang="he-IL" sz="2200" i="1" dirty="0"/>
              <a:t> rand </a:t>
            </a:r>
            <a:r>
              <a:rPr lang="en-US" altLang="he-IL" sz="2200" dirty="0"/>
              <a:t>be random strings </a:t>
            </a:r>
            <a:r>
              <a:rPr lang="en-US" altLang="he-IL" sz="2200" dirty="0" err="1"/>
              <a:t>s.t.</a:t>
            </a:r>
            <a:r>
              <a:rPr lang="en-US" altLang="he-IL" sz="2200" dirty="0"/>
              <a:t>: |</a:t>
            </a:r>
            <a:r>
              <a:rPr lang="en-US" altLang="he-IL" sz="2200" i="1" dirty="0"/>
              <a:t>seed</a:t>
            </a:r>
            <a:r>
              <a:rPr lang="en-US" altLang="he-IL" sz="2200" dirty="0"/>
              <a:t>|=n, |</a:t>
            </a:r>
            <a:r>
              <a:rPr lang="en-US" altLang="he-IL" sz="2200" i="1" dirty="0"/>
              <a:t>rand|=m</a:t>
            </a: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/>
              <a:t>f </a:t>
            </a:r>
            <a:r>
              <a:rPr lang="en-US" altLang="he-IL" sz="2200" dirty="0"/>
              <a:t>is a PRG if no </a:t>
            </a:r>
            <a:r>
              <a:rPr lang="en-US" altLang="he-IL" sz="2200" b="1" dirty="0">
                <a:solidFill>
                  <a:srgbClr val="FF00FF"/>
                </a:solidFill>
              </a:rPr>
              <a:t>efficient</a:t>
            </a:r>
            <a:r>
              <a:rPr lang="en-US" altLang="he-IL" sz="2200" dirty="0"/>
              <a:t> distinguisher </a:t>
            </a:r>
            <a:r>
              <a:rPr lang="en-US" altLang="he-IL" sz="2200" i="1" dirty="0"/>
              <a:t>D </a:t>
            </a:r>
            <a:r>
              <a:rPr lang="en-US" altLang="he-IL" sz="2200" dirty="0"/>
              <a:t>can tell which is which.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dirty="0"/>
              <a:t>i.e., cannot output 1 for </a:t>
            </a:r>
            <a:r>
              <a:rPr lang="en-US" altLang="he-IL" sz="1800" i="1" dirty="0"/>
              <a:t>f(seed) </a:t>
            </a:r>
            <a:r>
              <a:rPr lang="en-US" altLang="he-IL" sz="1800" dirty="0"/>
              <a:t>and 0 given </a:t>
            </a:r>
            <a:r>
              <a:rPr lang="en-US" altLang="he-IL" sz="1800" i="1" dirty="0"/>
              <a:t>rand </a:t>
            </a:r>
            <a:r>
              <a:rPr lang="en-US" altLang="he-IL" sz="1800" dirty="0"/>
              <a:t>with </a:t>
            </a:r>
            <a:r>
              <a:rPr lang="en-US" altLang="he-IL" sz="1800" b="1" dirty="0">
                <a:solidFill>
                  <a:srgbClr val="FF00FF"/>
                </a:solidFill>
              </a:rPr>
              <a:t>non-negligible advantage</a:t>
            </a:r>
            <a:r>
              <a:rPr lang="en-US" altLang="he-IL" sz="1800" i="1" dirty="0"/>
              <a:t>. </a:t>
            </a:r>
            <a:br>
              <a:rPr lang="en-US" altLang="he-IL" sz="18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0797" y="4532369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685644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2926962" y="3979753"/>
            <a:ext cx="136512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>
            <a:off x="4762262" y="3979753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6490" y="2697497"/>
            <a:ext cx="1075175" cy="1490495"/>
          </a:xfrm>
          <a:prstGeom prst="rect">
            <a:avLst/>
          </a:prstGeom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2878000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19366" y="34565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rand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stCxn id="27" idx="1"/>
            <a:endCxn id="21" idx="3"/>
          </p:cNvCxnSpPr>
          <p:nvPr/>
        </p:nvCxnSpPr>
        <p:spPr bwMode="auto">
          <a:xfrm flipH="1">
            <a:off x="1195713" y="3173802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2303073" y="2912192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f( </a:t>
            </a:r>
            <a:r>
              <a:rPr lang="en-US" sz="2800">
                <a:solidFill>
                  <a:schemeClr val="tx1"/>
                </a:solidFill>
              </a:rPr>
              <a:t>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246912" y="2712046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seed</a:t>
            </a:r>
            <a:br>
              <a:rPr lang="en-US" sz="2800" i="1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(n-bits)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FE98-0429-43F9-9EB5-934DCB2756B0}"/>
              </a:ext>
            </a:extLst>
          </p:cNvPr>
          <p:cNvSpPr txBox="1"/>
          <p:nvPr/>
        </p:nvSpPr>
        <p:spPr>
          <a:xfrm>
            <a:off x="1662045" y="3635558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f(seed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27D6D-FA01-4B49-AA6D-561E28F80D6D}"/>
              </a:ext>
            </a:extLst>
          </p:cNvPr>
          <p:cNvSpPr txBox="1"/>
          <p:nvPr/>
        </p:nvSpPr>
        <p:spPr>
          <a:xfrm>
            <a:off x="3143666" y="357964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0DAC6-349D-4664-9B00-060BDB4E990B}"/>
              </a:ext>
            </a:extLst>
          </p:cNvPr>
          <p:cNvSpPr txBox="1"/>
          <p:nvPr/>
        </p:nvSpPr>
        <p:spPr>
          <a:xfrm>
            <a:off x="5017809" y="360151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03B5-86D2-4F14-A86E-EC8DDF377C31}"/>
              </a:ext>
            </a:extLst>
          </p:cNvPr>
          <p:cNvSpPr txBox="1"/>
          <p:nvPr/>
        </p:nvSpPr>
        <p:spPr>
          <a:xfrm>
            <a:off x="4323888" y="37172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?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D41929-8EE5-4D61-B4FA-9F252B0F0525}"/>
              </a:ext>
            </a:extLst>
          </p:cNvPr>
          <p:cNvCxnSpPr>
            <a:stCxn id="4" idx="0"/>
            <a:endCxn id="10" idx="2"/>
          </p:cNvCxnSpPr>
          <p:nvPr/>
        </p:nvCxnSpPr>
        <p:spPr bwMode="auto">
          <a:xfrm flipV="1">
            <a:off x="4508733" y="4240497"/>
            <a:ext cx="7676" cy="29187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BF7E052-21E1-4120-9B1A-6EBB2B7A630D}"/>
              </a:ext>
            </a:extLst>
          </p:cNvPr>
          <p:cNvSpPr/>
          <p:nvPr/>
        </p:nvSpPr>
        <p:spPr bwMode="auto">
          <a:xfrm>
            <a:off x="5528373" y="5229719"/>
            <a:ext cx="2281350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input is </a:t>
            </a:r>
            <a:r>
              <a:rPr lang="en-US" i="1" dirty="0">
                <a:solidFill>
                  <a:schemeClr val="tx1"/>
                </a:solidFill>
              </a:rPr>
              <a:t>f(seed),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input is </a:t>
            </a:r>
            <a:r>
              <a:rPr lang="en-US" i="1" dirty="0">
                <a:solidFill>
                  <a:schemeClr val="tx1"/>
                </a:solidFill>
              </a:rPr>
              <a:t>rand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905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An Efficient (PPT)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An algorithm A is efficient if its running time is bounded by some polynomial in the length of its inputs. 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‘Robust’ : does not depend on ‘machine’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i="1" dirty="0"/>
                  <a:t>PPT (Probabilistic Polynomial Time) </a:t>
                </a:r>
                <a:r>
                  <a:rPr lang="en-US" sz="2400" dirty="0"/>
                  <a:t>is the set of all randomized efficient algorithms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 input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(i.e.,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), is there an efficient algorithm that: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Finds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 (multiplication)?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Finds the factors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01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F3BEF14-15CD-6C4B-98DD-ADCBBA61C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9765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Negligible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69772"/>
                <a:ext cx="8223250" cy="3054804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600" dirty="0"/>
                  <a:t>Informally,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converges to zero as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approaches infinity.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600" dirty="0"/>
                  <a:t>Useful propositions: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negligible,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also negligible.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For any polynomial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the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is also negligible.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69772"/>
                <a:ext cx="8223250" cy="3054804"/>
              </a:xfrm>
              <a:blipFill>
                <a:blip r:embed="rId2"/>
                <a:stretch>
                  <a:fillRect l="-1235" t="-1653" r="-1543" b="-6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0A6B7A-6E2C-7F4D-A1DA-1A052ECEF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0C704F3-8315-1F4F-A9A2-CF150B9F8F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1812" y="1230086"/>
                <a:ext cx="8223250" cy="16110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spcBef>
                    <a:spcPts val="7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ts val="6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2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/>
                <a:r>
                  <a:rPr lang="en-US" sz="2400" b="1" kern="0" dirty="0">
                    <a:latin typeface="American Typewriter" panose="02090604020004020304" pitchFamily="18" charset="77"/>
                  </a:rPr>
                  <a:t>Definition: </a:t>
                </a:r>
                <a:r>
                  <a:rPr lang="en-US" sz="2400" kern="0" dirty="0">
                    <a:latin typeface="American Typewriter" panose="02090604020004020304" pitchFamily="18" charset="77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2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latin typeface="American Typewriter" panose="02090604020004020304" pitchFamily="18" charset="77"/>
                  </a:rPr>
                  <a:t> that maps natural numbers to non-negative real numbers is negligible if for every positive polynomial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kern="0" dirty="0">
                    <a:latin typeface="American Typewriter" panose="02090604020004020304" pitchFamily="18" charset="77"/>
                  </a:rPr>
                  <a:t> and all sufficiently large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kern="0" dirty="0">
                    <a:latin typeface="American Typewriter" panose="02090604020004020304" pitchFamily="18" charset="77"/>
                  </a:rPr>
                  <a:t> it holds that 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kern="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0C704F3-8315-1F4F-A9A2-CF150B9F8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812" y="1230086"/>
                <a:ext cx="8223250" cy="1611086"/>
              </a:xfrm>
              <a:prstGeom prst="rect">
                <a:avLst/>
              </a:prstGeom>
              <a:blipFill>
                <a:blip r:embed="rId3"/>
                <a:stretch>
                  <a:fillRect l="-1079" t="-3125" r="-924" b="-132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53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660162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The PRG Advantage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 random guess is correct half of the time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 good distinguisher will have </a:t>
            </a:r>
            <a:r>
              <a:rPr lang="en-US" altLang="he-IL" sz="2400" b="1" dirty="0"/>
              <a:t>an advantage: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0797" y="4532369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685644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2926962" y="3979753"/>
            <a:ext cx="136512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>
            <a:off x="4762262" y="3979753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6490" y="2697497"/>
            <a:ext cx="1075175" cy="1490495"/>
          </a:xfrm>
          <a:prstGeom prst="rect">
            <a:avLst/>
          </a:prstGeom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2878000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19366" y="34565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rand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stCxn id="27" idx="1"/>
            <a:endCxn id="21" idx="3"/>
          </p:cNvCxnSpPr>
          <p:nvPr/>
        </p:nvCxnSpPr>
        <p:spPr bwMode="auto">
          <a:xfrm flipH="1">
            <a:off x="1195713" y="3173802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2303073" y="2912192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f( </a:t>
            </a:r>
            <a:r>
              <a:rPr lang="en-US" sz="2800">
                <a:solidFill>
                  <a:schemeClr val="tx1"/>
                </a:solidFill>
              </a:rPr>
              <a:t>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246912" y="2712046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seed</a:t>
            </a:r>
            <a:br>
              <a:rPr lang="en-US" sz="2800" i="1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(n-bits)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FE98-0429-43F9-9EB5-934DCB2756B0}"/>
              </a:ext>
            </a:extLst>
          </p:cNvPr>
          <p:cNvSpPr txBox="1"/>
          <p:nvPr/>
        </p:nvSpPr>
        <p:spPr>
          <a:xfrm>
            <a:off x="1662045" y="3635558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f(seed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27D6D-FA01-4B49-AA6D-561E28F80D6D}"/>
              </a:ext>
            </a:extLst>
          </p:cNvPr>
          <p:cNvSpPr txBox="1"/>
          <p:nvPr/>
        </p:nvSpPr>
        <p:spPr>
          <a:xfrm>
            <a:off x="3143666" y="357964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0DAC6-349D-4664-9B00-060BDB4E990B}"/>
              </a:ext>
            </a:extLst>
          </p:cNvPr>
          <p:cNvSpPr txBox="1"/>
          <p:nvPr/>
        </p:nvSpPr>
        <p:spPr>
          <a:xfrm>
            <a:off x="5017809" y="360151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03B5-86D2-4F14-A86E-EC8DDF377C31}"/>
              </a:ext>
            </a:extLst>
          </p:cNvPr>
          <p:cNvSpPr txBox="1"/>
          <p:nvPr/>
        </p:nvSpPr>
        <p:spPr>
          <a:xfrm>
            <a:off x="4323888" y="37172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?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D41929-8EE5-4D61-B4FA-9F252B0F0525}"/>
              </a:ext>
            </a:extLst>
          </p:cNvPr>
          <p:cNvCxnSpPr>
            <a:stCxn id="4" idx="0"/>
            <a:endCxn id="10" idx="2"/>
          </p:cNvCxnSpPr>
          <p:nvPr/>
        </p:nvCxnSpPr>
        <p:spPr bwMode="auto">
          <a:xfrm flipV="1">
            <a:off x="4508733" y="4240497"/>
            <a:ext cx="7676" cy="29187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BF7E052-21E1-4120-9B1A-6EBB2B7A630D}"/>
              </a:ext>
            </a:extLst>
          </p:cNvPr>
          <p:cNvSpPr/>
          <p:nvPr/>
        </p:nvSpPr>
        <p:spPr bwMode="auto">
          <a:xfrm>
            <a:off x="5528373" y="5229719"/>
            <a:ext cx="2281350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input is </a:t>
            </a:r>
            <a:r>
              <a:rPr lang="en-US" i="1" dirty="0">
                <a:solidFill>
                  <a:schemeClr val="tx1"/>
                </a:solidFill>
              </a:rPr>
              <a:t>f(seed),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input is </a:t>
            </a:r>
            <a:r>
              <a:rPr lang="en-US" i="1" dirty="0">
                <a:solidFill>
                  <a:schemeClr val="tx1"/>
                </a:solidFill>
              </a:rPr>
              <a:t>rand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82501-CF81-FCC9-3BCA-C3C18A566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36" y="1732223"/>
            <a:ext cx="7036429" cy="8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030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F150-5EA1-40C2-ABDA-E7DD89D4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Pseudo-Random Generator: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53F30-0372-4E2A-8AE1-2A4F7643C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061" y="857193"/>
                <a:ext cx="8223250" cy="1622168"/>
              </a:xfrm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PRG is an efficiently-computable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𝑃𝑃𝑇</m:t>
                    </m:r>
                  </m:oMath>
                </a14:m>
                <a:r>
                  <a:rPr lang="en-US" sz="2400" dirty="0"/>
                  <a:t>, which is length-increasing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), and whose output is indistinguishable from random, i.e.:</a:t>
                </a:r>
                <a:br>
                  <a:rPr lang="en-US" sz="2400" dirty="0"/>
                </a:br>
                <a:r>
                  <a:rPr lang="en-US" sz="2400" dirty="0"/>
                  <a:t>							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𝑷𝑷𝑻</m:t>
                        </m:r>
                      </m:e>
                    </m:d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𝑷𝑹𝑮</m:t>
                        </m:r>
                      </m:sup>
                    </m:sSubSup>
                    <m:d>
                      <m:d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𝑵𝑬𝑮𝑳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0000FF"/>
                    </a:solidFill>
                  </a:rPr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53F30-0372-4E2A-8AE1-2A4F7643C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061" y="857193"/>
                <a:ext cx="8223250" cy="1622168"/>
              </a:xfrm>
              <a:blipFill>
                <a:blip r:embed="rId2"/>
                <a:stretch>
                  <a:fillRect l="-922" t="-2290" r="-1536" b="-3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43084BE-7CFB-4812-853A-F9A3ED437EF5}"/>
              </a:ext>
            </a:extLst>
          </p:cNvPr>
          <p:cNvSpPr/>
          <p:nvPr/>
        </p:nvSpPr>
        <p:spPr bwMode="auto">
          <a:xfrm>
            <a:off x="611560" y="4042918"/>
            <a:ext cx="2481752" cy="124870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54DB96-C11D-4700-A595-72FA1539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46826" y="4532147"/>
            <a:ext cx="1895872" cy="1620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D61C3-FFBD-4958-84DB-26B93FC6DA6F}"/>
              </a:ext>
            </a:extLst>
          </p:cNvPr>
          <p:cNvSpPr/>
          <p:nvPr/>
        </p:nvSpPr>
        <p:spPr bwMode="auto">
          <a:xfrm>
            <a:off x="5924154" y="4079155"/>
            <a:ext cx="2383324" cy="121246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40006-DDB0-4804-A613-6189AAD72856}"/>
              </a:ext>
            </a:extLst>
          </p:cNvPr>
          <p:cNvCxnSpPr>
            <a:stCxn id="19" idx="1"/>
          </p:cNvCxnSpPr>
          <p:nvPr/>
        </p:nvCxnSpPr>
        <p:spPr bwMode="auto">
          <a:xfrm flipH="1" flipV="1">
            <a:off x="3016723" y="4254401"/>
            <a:ext cx="1152518" cy="1613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15E416-BFD6-4E05-830E-6C53EDD95380}"/>
              </a:ext>
            </a:extLst>
          </p:cNvPr>
          <p:cNvCxnSpPr/>
          <p:nvPr/>
        </p:nvCxnSpPr>
        <p:spPr bwMode="auto">
          <a:xfrm>
            <a:off x="4592993" y="4267586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558E5955-0698-4E9A-8C46-573D5609F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22913" y="4163091"/>
            <a:ext cx="753524" cy="1044596"/>
          </a:xfrm>
          <a:prstGeom prst="rect">
            <a:avLst/>
          </a:prstGeom>
        </p:spPr>
      </p:pic>
      <p:pic>
        <p:nvPicPr>
          <p:cNvPr id="11" name="Picture 1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934611D8-8635-41C0-9095-FF587982C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4260756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487294-DADE-44FA-B77D-CF2F7136B2EA}"/>
              </a:ext>
            </a:extLst>
          </p:cNvPr>
          <p:cNvSpPr txBox="1"/>
          <p:nvPr/>
        </p:nvSpPr>
        <p:spPr>
          <a:xfrm>
            <a:off x="6109617" y="4510300"/>
            <a:ext cx="91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rand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0278-33AD-42FD-AB8D-14EF813FE50A}"/>
              </a:ext>
            </a:extLst>
          </p:cNvPr>
          <p:cNvCxnSpPr>
            <a:stCxn id="14" idx="1"/>
            <a:endCxn id="11" idx="3"/>
          </p:cNvCxnSpPr>
          <p:nvPr/>
        </p:nvCxnSpPr>
        <p:spPr bwMode="auto">
          <a:xfrm flipH="1">
            <a:off x="1195713" y="4556558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7C3D45-E533-43F3-8B71-EA010AA14344}"/>
              </a:ext>
            </a:extLst>
          </p:cNvPr>
          <p:cNvSpPr txBox="1"/>
          <p:nvPr/>
        </p:nvSpPr>
        <p:spPr>
          <a:xfrm>
            <a:off x="2303073" y="4294948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f(.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917907-900D-49BF-984D-5D5881DE0132}"/>
                  </a:ext>
                </a:extLst>
              </p:cNvPr>
              <p:cNvSpPr txBox="1"/>
              <p:nvPr/>
            </p:nvSpPr>
            <p:spPr>
              <a:xfrm>
                <a:off x="1246912" y="4094802"/>
                <a:ext cx="9813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sz="2800" i="1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(n-bits)</a:t>
                </a:r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917907-900D-49BF-984D-5D5881DE0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2" y="4094802"/>
                <a:ext cx="981359" cy="830997"/>
              </a:xfrm>
              <a:prstGeom prst="rect">
                <a:avLst/>
              </a:prstGeom>
              <a:blipFill>
                <a:blip r:embed="rId7"/>
                <a:stretch>
                  <a:fillRect l="-6410" r="-512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8B1B7-5F5A-487A-B90F-ACA18C337E08}"/>
                  </a:ext>
                </a:extLst>
              </p:cNvPr>
              <p:cNvSpPr txBox="1"/>
              <p:nvPr/>
            </p:nvSpPr>
            <p:spPr>
              <a:xfrm>
                <a:off x="3255820" y="3879100"/>
                <a:ext cx="763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8B1B7-5F5A-487A-B90F-ACA18C337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0" y="3879100"/>
                <a:ext cx="763927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F87C03-54BE-422E-8E0B-A350EE8E5D56}"/>
                  </a:ext>
                </a:extLst>
              </p:cNvPr>
              <p:cNvSpPr txBox="1"/>
              <p:nvPr/>
            </p:nvSpPr>
            <p:spPr>
              <a:xfrm>
                <a:off x="4939752" y="3913744"/>
                <a:ext cx="3826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F87C03-54BE-422E-8E0B-A350EE8E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52" y="3913744"/>
                <a:ext cx="38266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F7EE0-9EDB-468B-B274-4B491342CF88}"/>
                  </a:ext>
                </a:extLst>
              </p:cNvPr>
              <p:cNvSpPr txBox="1"/>
              <p:nvPr/>
            </p:nvSpPr>
            <p:spPr>
              <a:xfrm>
                <a:off x="4169241" y="4008927"/>
                <a:ext cx="559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F7EE0-9EDB-468B-B274-4B491342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41" y="4008927"/>
                <a:ext cx="5590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C4F0D1-D1F0-41F9-B1B3-1602AF085C57}"/>
              </a:ext>
            </a:extLst>
          </p:cNvPr>
          <p:cNvCxnSpPr>
            <a:stCxn id="6" idx="0"/>
            <a:endCxn id="19" idx="2"/>
          </p:cNvCxnSpPr>
          <p:nvPr/>
        </p:nvCxnSpPr>
        <p:spPr bwMode="auto">
          <a:xfrm flipH="1">
            <a:off x="4448773" y="4532147"/>
            <a:ext cx="45989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CD81D7B-A9CA-0445-A4D6-0105F9D4B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he-IL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9CE969-9EB6-C2E9-CEA0-ADF549065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51" y="2522064"/>
            <a:ext cx="7036429" cy="8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7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D88D3-7A26-443A-88DE-9C2C37E1A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Let f(s) be a PRG, are the following PRGs?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g(s) = 1||f(s)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q(s) = (parity of s)||f(s)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w(s) = ~f(s)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dirty="0"/>
              <a:t>~ is the bitwise complement or negation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1360E8-749B-4143-B973-49C22D7DC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625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0AA40-28FC-3060-8425-E31C1C536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84928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PRG proposals 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9765" y="1220347"/>
            <a:ext cx="8420684" cy="25025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Often based on Feedback Shift Register(s)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Easy construction for efficient hardware implementations.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Linear feedback (LFSR), or non-linear feedback function (f(…) in the figure, e.g., XOR all previous bits to produce the next one).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LFSR is easily predictable (not secure PRG)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67B94-6FAC-43B9-A6A6-63CB003C5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8" t="15209" r="2684" b="31145"/>
          <a:stretch/>
        </p:blipFill>
        <p:spPr>
          <a:xfrm>
            <a:off x="2150722" y="3958727"/>
            <a:ext cx="4767943" cy="146490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9A306C-5BDA-F447-8D42-628A5E38C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5694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time pad (OTP) encryption.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number generators (PRGs).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number functions (PRFs)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schemes from PRGs and PRFs.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PRG proposals II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9766" y="964406"/>
            <a:ext cx="8420684" cy="5277644"/>
          </a:xfrm>
        </p:spPr>
        <p:txBody>
          <a:bodyPr/>
          <a:lstStyle/>
          <a:p>
            <a:pPr marL="400050" lvl="1" indent="0"/>
            <a:endParaRPr lang="en-US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More complex (multi-registers, etc.), e.g. in GSM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GSM’s original stream-ciphers (A5/1, A5/2): broken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RC4; efficient for software implementations, but known attacks on 1</a:t>
            </a:r>
            <a:r>
              <a:rPr lang="en-US" baseline="30000" dirty="0"/>
              <a:t>st</a:t>
            </a:r>
            <a:r>
              <a:rPr lang="en-US" dirty="0"/>
              <a:t> bytes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 practice, attacks on PRGs (or constructions that use PRGs) are often caused by an incorrect use of a PRG.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Example: a PRG-based OTP encryption scheme with a fixed PRG seed.</a:t>
            </a:r>
          </a:p>
          <a:p>
            <a:pPr marL="1714500" lvl="3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What is wrong with this construction?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9A306C-5BDA-F447-8D42-628A5E38C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9179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FE1E6BE-C1A1-4FCF-A300-B258AC9A348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9933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Example: </a:t>
            </a:r>
            <a:r>
              <a:rPr lang="en-US" altLang="he-IL" dirty="0">
                <a:solidFill>
                  <a:srgbClr val="FF0000"/>
                </a:solidFill>
              </a:rPr>
              <a:t>Mis</a:t>
            </a:r>
            <a:r>
              <a:rPr lang="en-US" altLang="he-IL" dirty="0"/>
              <a:t>using Stream-Cipher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6425" cy="4978400"/>
              </a:xfrm>
            </p:spPr>
            <p:txBody>
              <a:bodyPr/>
              <a:lstStyle/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MS-Word 2002 uses RC4 to encrypt: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PAD = RC4(password)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Save PAD </a:t>
                </a:r>
                <a14:m>
                  <m:oMath xmlns:m="http://schemas.openxmlformats.org/officeDocument/2006/math">
                    <m:r>
                      <a:rPr lang="en-US" alt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he-IL" sz="2400" dirty="0"/>
                  <a:t> Document (bitwise XOR)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rgbClr val="FF0000"/>
                    </a:solidFill>
                  </a:rPr>
                  <a:t>The Problem: 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same pad used to encrypt when document is modified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Attacker gets: c1=PAD </a:t>
                </a:r>
                <a:r>
                  <a:rPr lang="en-US" altLang="he-IL" sz="2400" dirty="0" err="1">
                    <a:solidFill>
                      <a:schemeClr val="tx1"/>
                    </a:solidFill>
                  </a:rPr>
                  <a:t>xor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d1, c2 = PAD </a:t>
                </a:r>
                <a:r>
                  <a:rPr lang="en-US" altLang="he-IL" sz="2400" dirty="0" err="1">
                    <a:solidFill>
                      <a:schemeClr val="tx1"/>
                    </a:solidFill>
                  </a:rPr>
                  <a:t>xor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d2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Enough redundancy in English to decrypt!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[Mason et al., CCS'06] </a:t>
                </a:r>
              </a:p>
            </p:txBody>
          </p:sp>
        </mc:Choice>
        <mc:Fallback xmlns="">
          <p:sp>
            <p:nvSpPr>
              <p:cNvPr id="9933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6425" cy="4978400"/>
              </a:xfrm>
              <a:blipFill>
                <a:blip r:embed="rId3"/>
                <a:stretch>
                  <a:fillRect l="-1235" t="-101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 bwMode="auto">
          <a:xfrm>
            <a:off x="611559" y="5194853"/>
            <a:ext cx="8068890" cy="79682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2000" b="1" dirty="0">
                <a:solidFill>
                  <a:schemeClr val="tx1"/>
                </a:solidFill>
              </a:rPr>
              <a:t>Cryptography is bypassed more often than broken!!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3301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Provably-Secure PRG?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8115"/>
                <a:ext cx="8223250" cy="4918142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a secure PRG </a:t>
                </a:r>
                <a:r>
                  <a:rPr lang="en-US" sz="2400" dirty="0">
                    <a:sym typeface="Wingdings" panose="05000000000000000000" pitchFamily="2" charset="2"/>
                  </a:rPr>
                  <a:t> no PPT distinguisher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>
                    <a:sym typeface="Wingdings" panose="05000000000000000000" pitchFamily="2" charset="2"/>
                  </a:rPr>
                  <a:t>But given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sz="2200" dirty="0">
                    <a:sym typeface="Wingdings" panose="05000000000000000000" pitchFamily="2" charset="2"/>
                  </a:rPr>
                  <a:t>, it is trivial to identify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This means that the PRG problem </a:t>
                </a:r>
                <a:r>
                  <a:rPr lang="en-US" sz="2400" b="1" dirty="0"/>
                  <a:t>is </a:t>
                </a:r>
                <a:r>
                  <a:rPr lang="en-US" sz="2400" dirty="0"/>
                  <a:t>in NP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NP: in PPT, if given a ‘hint’ – e.g.,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So a provable secure PRG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𝑁𝑃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/>
                  <a:t>The ‘holy grail’ of the theory of complexity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ym typeface="Wingdings" panose="05000000000000000000" pitchFamily="2" charset="2"/>
                  </a:rPr>
                  <a:t>So don’t expect a ‘real’ provably-secure PRG</a:t>
                </a:r>
                <a:endParaRPr lang="en-US" sz="24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Instead, we prove that a given PRG construction is secure, if &lt;assumption&gt;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The paradigm of proof by reduction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8115"/>
                <a:ext cx="8223250" cy="4918142"/>
              </a:xfrm>
              <a:blipFill>
                <a:blip r:embed="rId2"/>
                <a:stretch>
                  <a:fillRect l="-924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C64EE-2CCC-624C-9BB8-BC73515F7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29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Provably-Secure PRG : by reduction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8114"/>
                <a:ext cx="8223250" cy="5026999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dirty="0"/>
                  <a:t>Construct PRG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/>
                  <a:t>assumed to be X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X is some hard problem (or a hardness assumption)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Known (or believed) to be hard to be broken.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dirty="0"/>
                  <a:t>Reduction: if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secure X </a:t>
                </a:r>
                <a:r>
                  <a:rPr lang="en-US" sz="28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is a secure PRG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Basic method of theory of cryptograph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Many such PRG constructions.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8114"/>
                <a:ext cx="8223250" cy="5026999"/>
              </a:xfrm>
              <a:blipFill>
                <a:blip r:embed="rId2"/>
                <a:stretch>
                  <a:fillRect l="-1233" t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904804D-49B0-2447-9F3D-42FA2D656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29791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Reduction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07D26-334F-460F-8A1A-185B0BCD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1058114"/>
            <a:ext cx="8223250" cy="5026999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General paradigm (informal).</a:t>
            </a:r>
            <a:endParaRPr lang="en-US" sz="1600" dirty="0"/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sz="2200" dirty="0"/>
              <a:t>Use the new construction attacker (in this case it is the distinguisher D’) to build an attacker against the secure (smaller) construction (in this case it is the distinguisher D).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sz="2200" dirty="0"/>
              <a:t>Analyze the success probability of D’ based on that.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sz="2000" dirty="0"/>
              <a:t>Since the smaller construction is secure, the success probability of D’ will be also negligible, thus proving the security of the new construction.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sz="2200" dirty="0"/>
              <a:t>Usually, it is easier to use proof by contrapositive.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sz="2000" dirty="0"/>
              <a:t>Assume the new construction is insecure, then the smaller attacker will succeed with non-negligible probability </a:t>
            </a:r>
            <a:r>
              <a:rPr lang="en-US" sz="2000" dirty="0">
                <a:sym typeface="Wingdings" pitchFamily="2" charset="2"/>
              </a:rPr>
              <a:t> contradiction  the new construction is secure.</a:t>
            </a:r>
          </a:p>
          <a:p>
            <a:pPr marL="0" indent="0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904804D-49B0-2447-9F3D-42FA2D656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1366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PRG by reduction – An Example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541359E-464A-9E44-87C1-C1AE2C0FF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898E1-AA22-F448-92EE-984670083C64}"/>
              </a:ext>
            </a:extLst>
          </p:cNvPr>
          <p:cNvSpPr txBox="1"/>
          <p:nvPr/>
        </p:nvSpPr>
        <p:spPr>
          <a:xfrm>
            <a:off x="388938" y="964406"/>
            <a:ext cx="80642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Let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: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dirty="0">
                <a:solidFill>
                  <a:schemeClr val="tx1"/>
                </a:solidFill>
                <a:effectLst/>
                <a:latin typeface="CMMI7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→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+1 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be a secure PRG. Is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SY7"/>
              </a:rPr>
              <a:t>′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: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+1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→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+2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defined as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SY7"/>
              </a:rPr>
              <a:t>′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(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latin typeface="CMR10"/>
              </a:rPr>
              <a:t>||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x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) =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latin typeface="CMR10"/>
              </a:rPr>
              <a:t>||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(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x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)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where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∈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also a secure PRG?</a:t>
            </a:r>
          </a:p>
          <a:p>
            <a:endParaRPr lang="en-US" sz="2200" dirty="0">
              <a:solidFill>
                <a:schemeClr val="tx1"/>
              </a:solidFill>
              <a:latin typeface="CMTI10"/>
            </a:endParaRPr>
          </a:p>
          <a:p>
            <a:r>
              <a:rPr lang="en-US" sz="2200" dirty="0">
                <a:solidFill>
                  <a:schemeClr val="tx1"/>
                </a:solidFill>
                <a:latin typeface="CMTI10"/>
              </a:rPr>
              <a:t>Steps/hints: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intuitively, is f’ a </a:t>
            </a:r>
            <a:r>
              <a:rPr lang="en-US" sz="2200" dirty="0">
                <a:solidFill>
                  <a:schemeClr val="tx1"/>
                </a:solidFill>
                <a:latin typeface="CMTI10"/>
              </a:rPr>
              <a:t>secure PRG? Why?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CMTI10"/>
              </a:rPr>
              <a:t>Formula for the advantage of D (attacker against f)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CMTI10"/>
              </a:rPr>
              <a:t>Formula for the advantage of D’ (attacker against f’) 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CMTI10"/>
              </a:rPr>
              <a:t>Assume f’ is insecure, construct the attacker D using the attacker D’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Analyze the success probability and compute the advantage of D (in terms of the advantage of D’)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You will reach a contradiction saying that the advantage of D is non-negligible, why is that a contradiction?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Given the contradiction, this means that the assumption that f’ is insecure is wrong, thus it is secure.</a:t>
            </a:r>
          </a:p>
        </p:txBody>
      </p:sp>
    </p:spTree>
    <p:extLst>
      <p:ext uri="{BB962C8B-B14F-4D97-AF65-F5344CB8AC3E}">
        <p14:creationId xmlns:p14="http://schemas.microsoft.com/office/powerpoint/2010/main" val="137185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0AA40-28FC-3060-8425-E31C1C536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66440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Stream-Cipher Like but </a:t>
            </a:r>
            <a:r>
              <a:rPr lang="en-US" altLang="he-IL" sz="4000" u="sng" dirty="0"/>
              <a:t>Stateless</a:t>
            </a:r>
            <a:r>
              <a:rPr lang="en-US" altLang="he-IL" sz="4000" dirty="0"/>
              <a:t> Encrypt?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1240" y="1154977"/>
            <a:ext cx="7975673" cy="191868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PRG-based stream ciphers are stateful.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Need to remember how many bits (or bytes) were already encrypted, and and how many bits (or bytes) of PRG output have been used so far.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Can secure encryption be </a:t>
            </a:r>
            <a:r>
              <a:rPr lang="en-US" altLang="he-IL" sz="2400" b="1" i="1" dirty="0"/>
              <a:t>stateless</a:t>
            </a:r>
            <a:r>
              <a:rPr lang="en-US" altLang="he-IL" sz="2400" dirty="0"/>
              <a:t>?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The answer is…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9620" y="3204178"/>
            <a:ext cx="2395207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Rage Italic" panose="03070502040507070304" pitchFamily="66" charset="0"/>
              </a:rPr>
              <a:t>Yes it can!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2453991" y="4323364"/>
            <a:ext cx="3446463" cy="191868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In three steps (or versions):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less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state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b="1" dirty="0">
                <a:solidFill>
                  <a:schemeClr val="tx1"/>
                </a:solidFill>
              </a:rPr>
              <a:t>no</a:t>
            </a:r>
            <a:r>
              <a:rPr lang="en-US" dirty="0">
                <a:solidFill>
                  <a:schemeClr val="tx1"/>
                </a:solidFill>
              </a:rPr>
              <a:t> state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with a random function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b="1" dirty="0">
                <a:solidFill>
                  <a:schemeClr val="tx1"/>
                </a:solidFill>
              </a:rPr>
              <a:t>no</a:t>
            </a:r>
            <a:r>
              <a:rPr lang="en-US" dirty="0">
                <a:solidFill>
                  <a:schemeClr val="tx1"/>
                </a:solidFill>
              </a:rPr>
              <a:t> state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but with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pseudo-random function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6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First, what’s a (‘truly’) random function 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domain D,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range R,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each value x in D, randomly select a value y in 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f(x) = y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Example: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3"/>
                <a:stretch>
                  <a:fillRect t="-8772" b="-16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38943" y="4032934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43" y="4032934"/>
                <a:ext cx="1368152" cy="646331"/>
              </a:xfrm>
              <a:prstGeom prst="rect">
                <a:avLst/>
              </a:prstGeom>
              <a:blipFill>
                <a:blip r:embed="rId4"/>
                <a:stretch>
                  <a:fillRect l="-2752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35287" y="3425971"/>
                <a:ext cx="2232248" cy="37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Range 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87" y="3425971"/>
                <a:ext cx="2232248" cy="372731"/>
              </a:xfrm>
              <a:prstGeom prst="rect">
                <a:avLst/>
              </a:prstGeom>
              <a:blipFill>
                <a:blip r:embed="rId5"/>
                <a:stretch>
                  <a:fillRect l="-226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661111"/>
              </p:ext>
            </p:extLst>
          </p:nvPr>
        </p:nvGraphicFramePr>
        <p:xfrm>
          <a:off x="2307095" y="3429000"/>
          <a:ext cx="1728192" cy="1854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</a:t>
                      </a:r>
                      <a:r>
                        <a:rPr lang="en-US" baseline="0" dirty="0"/>
                        <a:t>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35" y="3068960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BD37114-E1FC-F04B-BE33-3D0DA3DF4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74793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What’s a (‘truly’) random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domain D,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range R,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each value x in D, randomly select a value y in 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f(x) = y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Example: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3"/>
                <a:stretch>
                  <a:fillRect t="-8772" b="-16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57058" y="3532259"/>
                <a:ext cx="2232248" cy="37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Range 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058" y="3532259"/>
                <a:ext cx="2232248" cy="372731"/>
              </a:xfrm>
              <a:prstGeom prst="rect">
                <a:avLst/>
              </a:prstGeom>
              <a:blipFill>
                <a:blip r:embed="rId4"/>
                <a:stretch>
                  <a:fillRect l="-226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6" y="3175248"/>
            <a:ext cx="1543172" cy="1814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0714" y="4139222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14" y="4139222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3670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15217"/>
              </p:ext>
            </p:extLst>
          </p:nvPr>
        </p:nvGraphicFramePr>
        <p:xfrm>
          <a:off x="2328866" y="3535288"/>
          <a:ext cx="1728192" cy="1854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f(</a:t>
                      </a:r>
                      <a:r>
                        <a:rPr lang="en-US" baseline="0"/>
                        <a:t> 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</a:tbl>
          </a:graphicData>
        </a:graphic>
      </p:graphicFrame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1FCB160-95BB-5942-9A17-40FEDFD63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70733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91512" cy="389938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We can apply generic, exhaustive attacks to every cryptosystem. So, is breaking just a question of resources? 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Can encryption be secure unconditionally – even against attacker with unbounded time and storage?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1840" y="4623421"/>
            <a:ext cx="2395207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Rage Italic" panose="03070502040507070304" pitchFamily="66" charset="0"/>
              </a:rPr>
              <a:t>Yes it can!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B1FC5-9A42-F043-AA16-A2D9BFECEA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30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What’s a (‘truly’) random function?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71236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Another 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Domain D: integers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Range R: bits {0,1}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For each integer </a:t>
            </a:r>
            <a:r>
              <a:rPr lang="en-US" altLang="he-IL" sz="2100" dirty="0" err="1"/>
              <a:t>i</a:t>
            </a:r>
            <a:r>
              <a:rPr lang="en-US" altLang="he-IL" sz="2100" dirty="0"/>
              <a:t>, randomly select a bit f(</a:t>
            </a:r>
            <a:r>
              <a:rPr lang="en-US" altLang="he-IL" sz="2100" dirty="0" err="1"/>
              <a:t>i</a:t>
            </a:r>
            <a:r>
              <a:rPr lang="en-US" altLang="he-IL" sz="2100" dirty="0"/>
              <a:t>)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352887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Domain:</a:t>
            </a:r>
          </a:p>
          <a:p>
            <a:r>
              <a:rPr lang="en-US">
                <a:solidFill>
                  <a:schemeClr val="tx1"/>
                </a:solidFill>
              </a:rPr>
              <a:t>integers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2921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Range: bits {0,1}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24548"/>
              </p:ext>
            </p:extLst>
          </p:nvPr>
        </p:nvGraphicFramePr>
        <p:xfrm>
          <a:off x="2339752" y="2924944"/>
          <a:ext cx="1728192" cy="2966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f(</a:t>
                      </a:r>
                      <a:r>
                        <a:rPr lang="en-US" err="1"/>
                        <a:t>i</a:t>
                      </a:r>
                      <a:r>
                        <a:rPr lang="en-US" baseline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8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4985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4904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7BEFFE4-980D-474F-BA21-984F45531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83202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What’s a (‘truly’) random function?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71236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Another 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Domain D: integers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Range R: bits {0,1}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For each integer </a:t>
            </a:r>
            <a:r>
              <a:rPr lang="en-US" altLang="he-IL" sz="2100" dirty="0" err="1"/>
              <a:t>i</a:t>
            </a:r>
            <a:r>
              <a:rPr lang="en-US" altLang="he-IL" sz="2100" dirty="0"/>
              <a:t>, randomly select a bit f(</a:t>
            </a:r>
            <a:r>
              <a:rPr lang="en-US" altLang="he-IL" sz="2100" dirty="0" err="1"/>
              <a:t>i</a:t>
            </a:r>
            <a:r>
              <a:rPr lang="en-US" altLang="he-IL" sz="2100" dirty="0"/>
              <a:t>)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352887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Domain:</a:t>
            </a:r>
          </a:p>
          <a:p>
            <a:r>
              <a:rPr lang="en-US">
                <a:solidFill>
                  <a:schemeClr val="tx1"/>
                </a:solidFill>
              </a:rPr>
              <a:t>integers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2921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Range: bits {0,1}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06283"/>
              </p:ext>
            </p:extLst>
          </p:nvPr>
        </p:nvGraphicFramePr>
        <p:xfrm>
          <a:off x="2339752" y="2924944"/>
          <a:ext cx="1728192" cy="2966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f(</a:t>
                      </a:r>
                      <a:r>
                        <a:rPr lang="en-US" err="1"/>
                        <a:t>i</a:t>
                      </a:r>
                      <a:r>
                        <a:rPr lang="en-US" baseline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8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4985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4904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4AD0B8D-7EAD-C049-A4FE-028142A56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246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C07-8D66-43A6-A865-1F8A30B1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Random-Function-Based Encryption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F43D0-9578-46E3-A9B6-48337884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95351"/>
            <a:ext cx="4040188" cy="639762"/>
          </a:xfrm>
        </p:spPr>
        <p:txBody>
          <a:bodyPr/>
          <a:lstStyle/>
          <a:p>
            <a:r>
              <a:rPr lang="en-US" dirty="0"/>
              <a:t>Stateful (counter)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85519-3849-4CBF-B24A-E67E1404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4824735"/>
            <a:ext cx="4040188" cy="817782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</a:rPr>
              <a:t>Sync-state (counter)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No extra random bits required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|ciphertext|=|plaintext|</a:t>
            </a:r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A2D6B-F88F-498E-A419-9FAEF734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50971" y="895351"/>
            <a:ext cx="3635828" cy="639762"/>
          </a:xfrm>
        </p:spPr>
        <p:txBody>
          <a:bodyPr/>
          <a:lstStyle/>
          <a:p>
            <a:r>
              <a:rPr lang="en-US" dirty="0"/>
              <a:t>Randomized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D17AB94-9618-4D34-A9EB-10E97D958C1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08512" y="4824736"/>
                <a:ext cx="4041775" cy="817781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Stateless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random bits per plaintext bit</a:t>
                </a:r>
              </a:p>
              <a:p>
                <a:pPr>
                  <a:buFontTx/>
                  <a:buChar char="-"/>
                </a:pPr>
                <a:r>
                  <a:rPr lang="en-US" sz="2000" dirty="0">
                    <a:solidFill>
                      <a:schemeClr val="tx1"/>
                    </a:solidFill>
                  </a:rPr>
                  <a:t>|ciphertext|=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+1)⋅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|plaintext|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D17AB94-9618-4D34-A9EB-10E97D958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08512" y="4824736"/>
                <a:ext cx="4041775" cy="817781"/>
              </a:xfrm>
              <a:blipFill>
                <a:blip r:embed="rId2"/>
                <a:stretch>
                  <a:fillRect l="-1250" t="-3030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5B94F8-3C37-4133-94D9-453BB96C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1" t="-89" r="56824" b="-1"/>
          <a:stretch/>
        </p:blipFill>
        <p:spPr>
          <a:xfrm>
            <a:off x="1170603" y="1633700"/>
            <a:ext cx="2230017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A9C4E-5E7F-41A4-8F6E-EB37914EA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50" t="-1142"/>
          <a:stretch/>
        </p:blipFill>
        <p:spPr>
          <a:xfrm>
            <a:off x="5285403" y="1633700"/>
            <a:ext cx="2687994" cy="3092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9C50CB1-0C1D-E646-AF21-0FBB1DDB3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01272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C07-8D66-43A6-A865-1F8A30B1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Random-Function Bitwise-Encryption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A2D6B-F88F-498E-A419-9FAEF734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2743" y="895351"/>
            <a:ext cx="3614056" cy="639762"/>
          </a:xfrm>
        </p:spPr>
        <p:txBody>
          <a:bodyPr/>
          <a:lstStyle/>
          <a:p>
            <a:r>
              <a:rPr lang="en-US" dirty="0"/>
              <a:t>Randomized Design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F43D0-9578-46E3-A9B6-48337884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95351"/>
            <a:ext cx="4040188" cy="639762"/>
          </a:xfrm>
        </p:spPr>
        <p:txBody>
          <a:bodyPr/>
          <a:lstStyle/>
          <a:p>
            <a:r>
              <a:rPr lang="en-US" dirty="0"/>
              <a:t>Stateful (counter)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85519-3849-4CBF-B24A-E67E1404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770" y="4925586"/>
            <a:ext cx="7850459" cy="1037063"/>
          </a:xfrm>
        </p:spPr>
        <p:txBody>
          <a:bodyPr/>
          <a:lstStyle/>
          <a:p>
            <a:pPr marL="0" indent="0"/>
            <a:r>
              <a:rPr lang="en-US" sz="2200" b="1" dirty="0">
                <a:solidFill>
                  <a:schemeClr val="tx1"/>
                </a:solidFill>
              </a:rPr>
              <a:t>Drawbacks: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Require random function (impractical)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Invoke function once-per-bit (computational overhead)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B94F8-3C37-4133-94D9-453BB96CD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1" t="-89" r="56824" b="-1"/>
          <a:stretch/>
        </p:blipFill>
        <p:spPr>
          <a:xfrm>
            <a:off x="1170603" y="1633700"/>
            <a:ext cx="2230017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A9C4E-5E7F-41A4-8F6E-EB37914EA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0" t="-1142"/>
          <a:stretch/>
        </p:blipFill>
        <p:spPr>
          <a:xfrm>
            <a:off x="5285403" y="1633700"/>
            <a:ext cx="2687994" cy="3092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7ED4DC-41E5-6540-A86C-3AF45E653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86328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18714" y="6242050"/>
            <a:ext cx="4617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12750" y="246856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Reduce Overhead: Block-Encryption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2765" y="1047299"/>
            <a:ext cx="8240713" cy="519475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chemeClr val="tx1"/>
                </a:solidFill>
              </a:rPr>
              <a:t>Optimization: </a:t>
            </a:r>
            <a:r>
              <a:rPr lang="en-US" altLang="he-IL" sz="2000" dirty="0">
                <a:solidFill>
                  <a:schemeClr val="tx1"/>
                </a:solidFill>
              </a:rPr>
              <a:t>operate in blocks (say of n bits)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f be random function from n-bits strings (`blocks’) to n-bits strings (`blocks’)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p(</a:t>
            </a:r>
            <a:r>
              <a:rPr lang="en-US" altLang="he-IL" sz="1600" dirty="0" err="1">
                <a:solidFill>
                  <a:schemeClr val="tx1"/>
                </a:solidFill>
              </a:rPr>
              <a:t>i</a:t>
            </a:r>
            <a:r>
              <a:rPr lang="en-US" altLang="he-IL" sz="1600" dirty="0">
                <a:solidFill>
                  <a:schemeClr val="tx1"/>
                </a:solidFill>
              </a:rPr>
              <a:t>) be </a:t>
            </a:r>
            <a:r>
              <a:rPr lang="en-US" altLang="he-IL" sz="1600" dirty="0" err="1">
                <a:solidFill>
                  <a:schemeClr val="tx1"/>
                </a:solidFill>
              </a:rPr>
              <a:t>i-th</a:t>
            </a:r>
            <a:r>
              <a:rPr lang="en-US" altLang="he-IL" sz="1600" dirty="0">
                <a:solidFill>
                  <a:schemeClr val="tx1"/>
                </a:solidFill>
              </a:rPr>
              <a:t> block of n-bits of plaintext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c(</a:t>
            </a:r>
            <a:r>
              <a:rPr lang="en-US" altLang="he-IL" sz="1600" dirty="0" err="1">
                <a:solidFill>
                  <a:schemeClr val="tx1"/>
                </a:solidFill>
              </a:rPr>
              <a:t>i</a:t>
            </a:r>
            <a:r>
              <a:rPr lang="en-US" altLang="he-IL" sz="1600" dirty="0">
                <a:solidFill>
                  <a:schemeClr val="tx1"/>
                </a:solidFill>
              </a:rPr>
              <a:t>) be </a:t>
            </a:r>
            <a:r>
              <a:rPr lang="en-US" altLang="he-IL" sz="1600" dirty="0" err="1">
                <a:solidFill>
                  <a:schemeClr val="tx1"/>
                </a:solidFill>
              </a:rPr>
              <a:t>i-th</a:t>
            </a:r>
            <a:r>
              <a:rPr lang="en-US" altLang="he-IL" sz="1600" dirty="0">
                <a:solidFill>
                  <a:schemeClr val="tx1"/>
                </a:solidFill>
              </a:rPr>
              <a:t> block of n-bits of ciphertext </a:t>
            </a: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rgbClr val="FF00FF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chemeClr val="tx1"/>
                </a:solidFill>
                <a:sym typeface="Symbol" panose="05050102010706020507" pitchFamily="18" charset="2"/>
              </a:rPr>
              <a:t>Challenge: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sharing such random function f !!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  <a:sym typeface="Symbol" panose="05050102010706020507" pitchFamily="18" charset="2"/>
              </a:rPr>
              <a:t>Size of table? 2</a:t>
            </a:r>
            <a:r>
              <a:rPr lang="en-US" altLang="he-IL" sz="1600" baseline="30000" dirty="0">
                <a:solidFill>
                  <a:schemeClr val="tx1"/>
                </a:solidFill>
                <a:sym typeface="Symbol" panose="05050102010706020507" pitchFamily="18" charset="2"/>
              </a:rPr>
              <a:t>n</a:t>
            </a:r>
            <a:r>
              <a:rPr lang="en-US" altLang="he-IL" sz="1600" dirty="0">
                <a:solidFill>
                  <a:schemeClr val="tx1"/>
                </a:solidFill>
                <a:sym typeface="Symbol" panose="05050102010706020507" pitchFamily="18" charset="2"/>
              </a:rPr>
              <a:t> entries of n bits each… </a:t>
            </a: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  <a:sym typeface="Symbol" panose="05050102010706020507" pitchFamily="18" charset="2"/>
              </a:rPr>
              <a:t>Idea: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use </a:t>
            </a:r>
            <a:r>
              <a:rPr lang="en-US" altLang="he-IL" sz="2000" b="1" dirty="0">
                <a:solidFill>
                  <a:schemeClr val="tx1"/>
                </a:solidFill>
                <a:sym typeface="Symbol" panose="05050102010706020507" pitchFamily="18" charset="2"/>
              </a:rPr>
              <a:t>pseudo-random function (PRF)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instead!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19B6B-0FDC-AAE3-6606-454CB9D7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3" y="2063472"/>
            <a:ext cx="4790661" cy="30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78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6056" y="6242050"/>
            <a:ext cx="49439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12750" y="246856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Encryption with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532765" y="1047299"/>
                <a:ext cx="8240713" cy="4673277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Operate in blocks (say of n bits)</a:t>
                </a:r>
              </a:p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Use Pseudo-Random Function (PRF)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⋅)</m:t>
                    </m:r>
                  </m:oMath>
                </a14:m>
                <a:r>
                  <a:rPr lang="en-US" altLang="he-IL" sz="2400" dirty="0">
                    <a:solidFill>
                      <a:schemeClr val="tx1"/>
                    </a:solidFill>
                  </a:rPr>
                  <a:t>, output n bits</a:t>
                </a:r>
              </a:p>
              <a:p>
                <a:pPr marL="736600" lvl="1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>
                    <a:solidFill>
                      <a:schemeClr val="tx1"/>
                    </a:solidFill>
                  </a:rPr>
                  <a:t>Efficient , compact</a:t>
                </a: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rgbClr val="FF00FF"/>
                  </a:solidFill>
                </a:endParaRPr>
              </a:p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32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765" y="1047299"/>
                <a:ext cx="8240713" cy="4673277"/>
              </a:xfrm>
              <a:blipFill>
                <a:blip r:embed="rId3"/>
                <a:stretch>
                  <a:fillRect l="-296" t="-2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A895E07-23CB-4001-ADE7-54C33471C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120" y="2069702"/>
            <a:ext cx="5509132" cy="3229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020C8-539B-4EB1-989C-1BA286D8B2CC}"/>
              </a:ext>
            </a:extLst>
          </p:cNvPr>
          <p:cNvSpPr txBox="1"/>
          <p:nvPr/>
        </p:nvSpPr>
        <p:spPr>
          <a:xfrm>
            <a:off x="2873829" y="5562600"/>
            <a:ext cx="326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2800" i="1" dirty="0">
                <a:solidFill>
                  <a:srgbClr val="FF0000"/>
                </a:solidFill>
              </a:rPr>
              <a:t>But what’s a PRF ?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8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5198" y="6242050"/>
            <a:ext cx="52525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The PRF Indistinguishabity Test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/>
              <a:t>F </a:t>
            </a:r>
            <a:r>
              <a:rPr lang="en-US" altLang="he-IL" sz="2400" dirty="0"/>
              <a:t>is a PRF from domain D to range R, if no distinguisher </a:t>
            </a: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: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Outputs 1 (signaling PRF) given oracle access to </a:t>
            </a:r>
            <a:r>
              <a:rPr lang="en-US" altLang="he-IL" sz="1600" i="1" dirty="0" err="1"/>
              <a:t>F</a:t>
            </a:r>
            <a:r>
              <a:rPr lang="en-US" altLang="he-IL" sz="1600" i="1" baseline="-25000" dirty="0" err="1"/>
              <a:t>k</a:t>
            </a:r>
            <a:r>
              <a:rPr lang="en-US" altLang="he-IL" sz="1600" i="1" dirty="0"/>
              <a:t>(.)</a:t>
            </a:r>
            <a:r>
              <a:rPr lang="en-US" altLang="he-IL" sz="1600" dirty="0"/>
              <a:t>  (for random n-bits key </a:t>
            </a:r>
            <a:r>
              <a:rPr lang="en-US" altLang="he-IL" sz="1600" i="1" dirty="0"/>
              <a:t>k </a:t>
            </a:r>
            <a:r>
              <a:rPr lang="en-US" altLang="he-IL" sz="1600" dirty="0"/>
              <a:t>)</a:t>
            </a:r>
            <a:r>
              <a:rPr lang="en-US" altLang="he-IL" sz="1600" i="1" dirty="0"/>
              <a:t>, </a:t>
            </a:r>
            <a:r>
              <a:rPr lang="en-US" altLang="he-IL" sz="1600" dirty="0"/>
              <a:t>and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Outputs 0 (signaling random) given oracle access to </a:t>
            </a:r>
            <a:r>
              <a:rPr lang="en-US" altLang="he-IL" sz="1600" i="1" dirty="0"/>
              <a:t>f(.), </a:t>
            </a:r>
            <a:r>
              <a:rPr lang="en-US" altLang="he-IL" sz="1600" dirty="0"/>
              <a:t>a </a:t>
            </a:r>
            <a:r>
              <a:rPr lang="en-US" altLang="he-IL" sz="1600" u="sng" dirty="0"/>
              <a:t>random</a:t>
            </a:r>
            <a:r>
              <a:rPr lang="en-US" altLang="he-IL" sz="1600" dirty="0"/>
              <a:t> function (from D to R)</a:t>
            </a: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55115" y="3283019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f(.)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1454805" y="3318372"/>
            <a:ext cx="99169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F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6912053" y="3579982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F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753053" y="4317036"/>
            <a:ext cx="2564244" cy="31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function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44AE00-D61D-4EDE-805C-FBC8011F3B8B}"/>
              </a:ext>
            </a:extLst>
          </p:cNvPr>
          <p:cNvSpPr/>
          <p:nvPr/>
        </p:nvSpPr>
        <p:spPr bwMode="auto">
          <a:xfrm>
            <a:off x="605909" y="4286007"/>
            <a:ext cx="1437988" cy="3635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1: PRF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DD12F-12D7-4C15-BCEF-B0323FA041DB}"/>
              </a:ext>
            </a:extLst>
          </p:cNvPr>
          <p:cNvSpPr txBox="1"/>
          <p:nvPr/>
        </p:nvSpPr>
        <p:spPr>
          <a:xfrm>
            <a:off x="4799832" y="3766395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f(x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43D95987-EBD6-4D12-92B1-61DF19D34B11}"/>
              </a:ext>
            </a:extLst>
          </p:cNvPr>
          <p:cNvSpPr/>
          <p:nvPr/>
        </p:nvSpPr>
        <p:spPr bwMode="auto">
          <a:xfrm>
            <a:off x="5528372" y="5062454"/>
            <a:ext cx="2357951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oracle is to </a:t>
            </a:r>
            <a:r>
              <a:rPr lang="en-US" i="1" dirty="0" err="1">
                <a:solidFill>
                  <a:schemeClr val="tx1"/>
                </a:solidFill>
              </a:rPr>
              <a:t>F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(.),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oracle is to </a:t>
            </a:r>
            <a:r>
              <a:rPr lang="en-US" i="1" dirty="0">
                <a:solidFill>
                  <a:schemeClr val="tx1"/>
                </a:solidFill>
              </a:rPr>
              <a:t>f(.)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FDCF1-3861-4D0B-8764-CE8718CEC59E}"/>
              </a:ext>
            </a:extLst>
          </p:cNvPr>
          <p:cNvSpPr txBox="1"/>
          <p:nvPr/>
        </p:nvSpPr>
        <p:spPr>
          <a:xfrm>
            <a:off x="3372588" y="4644574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16006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PRF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057275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A PRF is `as secure as random function’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Formally,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he-IL" sz="2100" dirty="0"/>
                  <a:t> is: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057275"/>
                <a:ext cx="8296275" cy="712366"/>
              </a:xfrm>
              <a:blipFill>
                <a:blip r:embed="rId3"/>
                <a:stretch>
                  <a:fillRect l="-153" t="-8772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8EB345-B9AE-0D4B-B2D0-F431FE9F9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55198" y="6242050"/>
            <a:ext cx="52525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7E815-1319-5D94-F7B6-B26366628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4" y="2622550"/>
            <a:ext cx="7902647" cy="28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84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Constructing a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>
                    <a:sym typeface="Wingdings" panose="05000000000000000000" pitchFamily="2" charset="2"/>
                  </a:rPr>
                  <a:t>Heuristics: efficient, not proven secure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Construct PRF from PRG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Provably secure - if PRG is secure (reduction)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But many PRG calls for each PRF computation</a:t>
                </a:r>
              </a:p>
              <a:p>
                <a:pPr marL="1314450" lvl="2" indent="-457200">
                  <a:buFont typeface="Wingdings" panose="05000000000000000000" pitchFamily="2" charset="2"/>
                  <a:buChar char="q"/>
                </a:pPr>
                <a:r>
                  <a:rPr lang="en-US" altLang="he-IL" sz="1800" dirty="0">
                    <a:sym typeface="Wingdings" panose="05000000000000000000" pitchFamily="2" charset="2"/>
                  </a:rPr>
                  <a:t> Not deployed in practice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Provable secure PRF without assumptions?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If exists, would imply that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altLang="he-IL" sz="2200" dirty="0"/>
                  <a:t> . Why?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:r>
                  <a:rPr lang="en-US" altLang="he-IL" u="sng" dirty="0"/>
                  <a:t>Given </a:t>
                </a:r>
                <a:r>
                  <a:rPr lang="en-US" altLang="he-IL" dirty="0"/>
                  <a:t> the key </a:t>
                </a:r>
                <a:r>
                  <a:rPr lang="en-US" altLang="he-IL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dirty="0"/>
                  <a:t> , it is trivial to identify the PRF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he-I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/>
                  <a:t>: problems solvable in polynomial time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  <m:r>
                      <a:rPr lang="en-US" altLang="he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/>
                  <a:t>: same, but given also any ‘hint’ (e.g. key </a:t>
                </a:r>
                <a:r>
                  <a:rPr lang="en-US" altLang="he-IL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dirty="0"/>
                  <a:t>)</a:t>
                </a: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6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99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4408" y="6165304"/>
            <a:ext cx="21272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ED7C8-1E12-43AF-8CA7-C5A7AB8FE05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he-IL" sz="1800" dirty="0"/>
          </a:p>
        </p:txBody>
      </p:sp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PRF Applications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3267652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PRFs have many more applications: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Encryption, authentication, key management…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Example: derive independent key for each day </a:t>
            </a:r>
            <a:r>
              <a:rPr lang="en-US" altLang="he-IL" sz="2200" i="1" dirty="0"/>
              <a:t>d</a:t>
            </a:r>
            <a:r>
              <a:rPr lang="en-US" altLang="he-IL" sz="2200" dirty="0"/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Easy, with PRF and single shared key </a:t>
            </a:r>
            <a:r>
              <a:rPr lang="en-US" altLang="he-IL" sz="2200" i="1" dirty="0">
                <a:ea typeface="+mn-ea"/>
              </a:rPr>
              <a:t>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Key for day </a:t>
            </a:r>
            <a:r>
              <a:rPr lang="en-US" altLang="he-IL" sz="2200" i="1" dirty="0">
                <a:ea typeface="+mn-ea"/>
              </a:rPr>
              <a:t>d</a:t>
            </a:r>
            <a:r>
              <a:rPr lang="en-US" altLang="he-IL" sz="2200" dirty="0">
                <a:ea typeface="+mn-ea"/>
              </a:rPr>
              <a:t> is </a:t>
            </a:r>
            <a:r>
              <a:rPr lang="en-US" altLang="he-IL" sz="2200" i="1" dirty="0" err="1">
                <a:ea typeface="+mn-ea"/>
              </a:rPr>
              <a:t>k</a:t>
            </a:r>
            <a:r>
              <a:rPr lang="en-US" altLang="he-IL" sz="2200" i="1" baseline="-25000" dirty="0" err="1">
                <a:ea typeface="+mn-ea"/>
              </a:rPr>
              <a:t>d</a:t>
            </a:r>
            <a:r>
              <a:rPr lang="en-US" altLang="he-IL" sz="2200" i="1" dirty="0">
                <a:ea typeface="+mn-ea"/>
              </a:rPr>
              <a:t> = </a:t>
            </a:r>
            <a:r>
              <a:rPr lang="en-US" altLang="he-IL" sz="2200" i="1" dirty="0" err="1">
                <a:ea typeface="+mn-ea"/>
              </a:rPr>
              <a:t>F</a:t>
            </a:r>
            <a:r>
              <a:rPr lang="en-US" altLang="he-IL" sz="2200" i="1" baseline="-25000" dirty="0" err="1">
                <a:ea typeface="+mn-ea"/>
              </a:rPr>
              <a:t>k</a:t>
            </a:r>
            <a:r>
              <a:rPr lang="en-US" altLang="he-IL" sz="2200" i="1" dirty="0">
                <a:ea typeface="+mn-ea"/>
              </a:rPr>
              <a:t>(d)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Exposure of keys of Monday and Wednesday does not expose key for Tuesday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Similarly: separate keys for different goals, e.g., encryption and authentication </a:t>
            </a:r>
          </a:p>
        </p:txBody>
      </p:sp>
      <p:sp>
        <p:nvSpPr>
          <p:cNvPr id="93239" name="Text Box 85"/>
          <p:cNvSpPr txBox="1">
            <a:spLocks noChangeArrowheads="1"/>
          </p:cNvSpPr>
          <p:nvPr/>
        </p:nvSpPr>
        <p:spPr bwMode="auto">
          <a:xfrm>
            <a:off x="3923928" y="5040814"/>
            <a:ext cx="749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Key k</a:t>
            </a:r>
          </a:p>
        </p:txBody>
      </p:sp>
      <p:sp>
        <p:nvSpPr>
          <p:cNvPr id="93240" name="Rectangle 86"/>
          <p:cNvSpPr>
            <a:spLocks noChangeArrowheads="1"/>
          </p:cNvSpPr>
          <p:nvPr/>
        </p:nvSpPr>
        <p:spPr bwMode="auto">
          <a:xfrm>
            <a:off x="5801395" y="4922724"/>
            <a:ext cx="1410271" cy="569913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PRF </a:t>
            </a:r>
            <a:r>
              <a:rPr lang="en-US" altLang="he-IL" sz="1800" i="1" err="1"/>
              <a:t>F</a:t>
            </a:r>
            <a:r>
              <a:rPr lang="en-US" altLang="he-IL" sz="1800" i="1" baseline="-25000" err="1"/>
              <a:t>k</a:t>
            </a:r>
            <a:endParaRPr lang="en-US" altLang="he-IL" sz="1800" i="1" baseline="-25000"/>
          </a:p>
        </p:txBody>
      </p:sp>
      <p:sp>
        <p:nvSpPr>
          <p:cNvPr id="93241" name="Line 87"/>
          <p:cNvSpPr>
            <a:spLocks noChangeShapeType="1"/>
          </p:cNvSpPr>
          <p:nvPr/>
        </p:nvSpPr>
        <p:spPr bwMode="auto">
          <a:xfrm>
            <a:off x="4739395" y="5263064"/>
            <a:ext cx="1081088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3244" name="Text Box 90"/>
          <p:cNvSpPr txBox="1">
            <a:spLocks noChangeArrowheads="1"/>
          </p:cNvSpPr>
          <p:nvPr/>
        </p:nvSpPr>
        <p:spPr bwMode="auto">
          <a:xfrm>
            <a:off x="6274927" y="4387915"/>
            <a:ext cx="3099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</a:t>
            </a:r>
            <a:endParaRPr lang="en-US" altLang="he-IL" sz="1800" baseline="-25000"/>
          </a:p>
        </p:txBody>
      </p:sp>
      <p:cxnSp>
        <p:nvCxnSpPr>
          <p:cNvPr id="4" name="Straight Arrow Connector 3"/>
          <p:cNvCxnSpPr>
            <a:endCxn id="93240" idx="0"/>
          </p:cNvCxnSpPr>
          <p:nvPr/>
        </p:nvCxnSpPr>
        <p:spPr bwMode="auto">
          <a:xfrm flipH="1">
            <a:off x="6506531" y="4562440"/>
            <a:ext cx="9685" cy="3602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6556190" y="5475791"/>
            <a:ext cx="9685" cy="3602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Box 90"/>
          <p:cNvSpPr txBox="1">
            <a:spLocks noChangeArrowheads="1"/>
          </p:cNvSpPr>
          <p:nvPr/>
        </p:nvSpPr>
        <p:spPr bwMode="auto">
          <a:xfrm>
            <a:off x="6274926" y="5793791"/>
            <a:ext cx="110538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err="1"/>
              <a:t>F</a:t>
            </a:r>
            <a:r>
              <a:rPr lang="en-US" altLang="he-IL" sz="1800" i="1" baseline="-25000" err="1"/>
              <a:t>k</a:t>
            </a:r>
            <a:r>
              <a:rPr lang="en-US" altLang="he-IL" sz="1800" i="1"/>
              <a:t>(d)</a:t>
            </a:r>
            <a:endParaRPr lang="en-US" altLang="he-IL" sz="1800" i="1" baseline="-25000"/>
          </a:p>
        </p:txBody>
      </p:sp>
    </p:spTree>
    <p:extLst>
      <p:ext uri="{BB962C8B-B14F-4D97-AF65-F5344CB8AC3E}">
        <p14:creationId xmlns:p14="http://schemas.microsoft.com/office/powerpoint/2010/main" val="1028224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3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3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3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39" grpId="0"/>
      <p:bldP spid="93240" grpId="0" animBg="1"/>
      <p:bldP spid="93241" grpId="0" animBg="1"/>
      <p:bldP spid="93244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he-IL" sz="1800" dirty="0"/>
          </a:p>
        </p:txBody>
      </p:sp>
      <p:sp>
        <p:nvSpPr>
          <p:cNvPr id="8089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One-Time-Pad (OTP)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6565900" cy="4981575"/>
          </a:xfrm>
        </p:spPr>
        <p:txBody>
          <a:bodyPr/>
          <a:lstStyle/>
          <a:p>
            <a:pPr marL="336550" indent="-336550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To encrypt message m, compute the bitwise XOR of the key k with the message m:</a:t>
            </a:r>
          </a:p>
          <a:p>
            <a:pPr marL="736600" lvl="1" indent="-279400" eaLnBrk="1" hangingPunct="1"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 err="1"/>
              <a:t>E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(m)=c where c[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= k[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</a:t>
            </a:r>
            <a:r>
              <a:rPr lang="en-US" altLang="he-IL" sz="2400" dirty="0">
                <a:latin typeface="Symbol" panose="05050102010706020507" pitchFamily="18" charset="2"/>
              </a:rPr>
              <a:t></a:t>
            </a:r>
            <a:r>
              <a:rPr lang="en-US" altLang="he-IL" sz="2400" dirty="0"/>
              <a:t> m[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</a:t>
            </a:r>
          </a:p>
          <a:p>
            <a:pPr marL="336550" indent="-336550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To decrypt ciphertext c, compute the bitwise XOR of the key with the ciphertext:</a:t>
            </a:r>
          </a:p>
          <a:p>
            <a:pPr marL="736600" lvl="1" indent="-279400" eaLnBrk="1" hangingPunct="1"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D</a:t>
            </a:r>
            <a:r>
              <a:rPr lang="en-US" altLang="he-IL" sz="2400" baseline="-25000" dirty="0"/>
              <a:t>k</a:t>
            </a:r>
            <a:r>
              <a:rPr lang="en-US" altLang="he-IL" sz="2400" dirty="0"/>
              <a:t>(c)=m where m[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= k[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</a:t>
            </a:r>
            <a:r>
              <a:rPr lang="en-US" altLang="he-IL" sz="2400" dirty="0">
                <a:latin typeface="Symbol" panose="05050102010706020507" pitchFamily="18" charset="2"/>
              </a:rPr>
              <a:t></a:t>
            </a:r>
            <a:r>
              <a:rPr lang="en-US" altLang="he-IL" sz="2400" dirty="0"/>
              <a:t> c[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</a:t>
            </a:r>
          </a:p>
          <a:p>
            <a:pPr marL="336550" indent="-336550" eaLnBrk="1" hangingPunct="1"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  <a:p>
            <a:pPr marL="336550" indent="-336550" eaLnBrk="1" hangingPunct="1"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dirty="0"/>
          </a:p>
          <a:p>
            <a:pPr marL="736600" lvl="1" indent="-279400" eaLnBrk="1" hangingPunct="1">
              <a:buClrTx/>
              <a:buSzPct val="60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dirty="0"/>
          </a:p>
        </p:txBody>
      </p:sp>
      <p:graphicFrame>
        <p:nvGraphicFramePr>
          <p:cNvPr id="3789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48906"/>
              </p:ext>
            </p:extLst>
          </p:nvPr>
        </p:nvGraphicFramePr>
        <p:xfrm>
          <a:off x="3281361" y="4560888"/>
          <a:ext cx="2317752" cy="360363"/>
        </p:xfrm>
        <a:graphic>
          <a:graphicData uri="http://schemas.openxmlformats.org/drawingml/2006/table">
            <a:tbl>
              <a:tblPr/>
              <a:tblGrid>
                <a:gridCol w="282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kumimoji="0" lang="he-IL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929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18540"/>
              </p:ext>
            </p:extLst>
          </p:nvPr>
        </p:nvGraphicFramePr>
        <p:xfrm>
          <a:off x="5826125" y="5703888"/>
          <a:ext cx="2228850" cy="360363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967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43017"/>
              </p:ext>
            </p:extLst>
          </p:nvPr>
        </p:nvGraphicFramePr>
        <p:xfrm>
          <a:off x="792162" y="5705475"/>
          <a:ext cx="2489202" cy="360364"/>
        </p:xfrm>
        <a:graphic>
          <a:graphicData uri="http://schemas.openxmlformats.org/drawingml/2006/table">
            <a:tbl>
              <a:tblPr/>
              <a:tblGrid>
                <a:gridCol w="27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e-IL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3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967" name="Oval 117"/>
          <p:cNvSpPr>
            <a:spLocks noChangeArrowheads="1"/>
          </p:cNvSpPr>
          <p:nvPr/>
        </p:nvSpPr>
        <p:spPr bwMode="auto">
          <a:xfrm>
            <a:off x="4248150" y="5297488"/>
            <a:ext cx="603250" cy="523875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4800"/>
              <a:t>+</a:t>
            </a:r>
          </a:p>
        </p:txBody>
      </p:sp>
      <p:sp>
        <p:nvSpPr>
          <p:cNvPr id="80968" name="Freeform 118"/>
          <p:cNvSpPr>
            <a:spLocks/>
          </p:cNvSpPr>
          <p:nvPr/>
        </p:nvSpPr>
        <p:spPr bwMode="auto">
          <a:xfrm>
            <a:off x="2141538" y="5424488"/>
            <a:ext cx="2117725" cy="296862"/>
          </a:xfrm>
          <a:custGeom>
            <a:avLst/>
            <a:gdLst>
              <a:gd name="T0" fmla="*/ 0 w 1334"/>
              <a:gd name="T1" fmla="*/ 2147483646 h 187"/>
              <a:gd name="T2" fmla="*/ 2147483646 w 1334"/>
              <a:gd name="T3" fmla="*/ 2147483646 h 187"/>
              <a:gd name="T4" fmla="*/ 2147483646 w 1334"/>
              <a:gd name="T5" fmla="*/ 2147483646 h 1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4" h="187">
                <a:moveTo>
                  <a:pt x="0" y="187"/>
                </a:moveTo>
                <a:cubicBezTo>
                  <a:pt x="57" y="111"/>
                  <a:pt x="115" y="36"/>
                  <a:pt x="337" y="18"/>
                </a:cubicBezTo>
                <a:cubicBezTo>
                  <a:pt x="559" y="0"/>
                  <a:pt x="946" y="40"/>
                  <a:pt x="1334" y="81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69" name="Freeform 119"/>
          <p:cNvSpPr>
            <a:spLocks/>
          </p:cNvSpPr>
          <p:nvPr/>
        </p:nvSpPr>
        <p:spPr bwMode="auto">
          <a:xfrm>
            <a:off x="4851400" y="5360988"/>
            <a:ext cx="2171700" cy="336550"/>
          </a:xfrm>
          <a:custGeom>
            <a:avLst/>
            <a:gdLst>
              <a:gd name="T0" fmla="*/ 0 w 1368"/>
              <a:gd name="T1" fmla="*/ 2147483646 h 212"/>
              <a:gd name="T2" fmla="*/ 2147483646 w 1368"/>
              <a:gd name="T3" fmla="*/ 2147483646 h 212"/>
              <a:gd name="T4" fmla="*/ 2147483646 w 1368"/>
              <a:gd name="T5" fmla="*/ 2147483646 h 2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8" h="212">
                <a:moveTo>
                  <a:pt x="0" y="114"/>
                </a:moveTo>
                <a:cubicBezTo>
                  <a:pt x="468" y="57"/>
                  <a:pt x="936" y="0"/>
                  <a:pt x="1152" y="16"/>
                </a:cubicBezTo>
                <a:cubicBezTo>
                  <a:pt x="1368" y="32"/>
                  <a:pt x="1275" y="181"/>
                  <a:pt x="1299" y="212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70" name="Line 120"/>
          <p:cNvSpPr>
            <a:spLocks noChangeShapeType="1"/>
          </p:cNvSpPr>
          <p:nvPr/>
        </p:nvSpPr>
        <p:spPr bwMode="auto">
          <a:xfrm>
            <a:off x="4483100" y="4840288"/>
            <a:ext cx="55563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0971" name="Text Box 121"/>
          <p:cNvSpPr txBox="1">
            <a:spLocks noChangeArrowheads="1"/>
          </p:cNvSpPr>
          <p:nvPr/>
        </p:nvSpPr>
        <p:spPr bwMode="auto">
          <a:xfrm>
            <a:off x="792163" y="5286375"/>
            <a:ext cx="1308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Plaintext m</a:t>
            </a:r>
          </a:p>
        </p:txBody>
      </p:sp>
      <p:sp>
        <p:nvSpPr>
          <p:cNvPr id="80972" name="Text Box 122"/>
          <p:cNvSpPr txBox="1">
            <a:spLocks noChangeArrowheads="1"/>
          </p:cNvSpPr>
          <p:nvPr/>
        </p:nvSpPr>
        <p:spPr bwMode="auto">
          <a:xfrm>
            <a:off x="6969125" y="5251450"/>
            <a:ext cx="1397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Ciphertext c</a:t>
            </a:r>
          </a:p>
        </p:txBody>
      </p:sp>
      <p:sp>
        <p:nvSpPr>
          <p:cNvPr id="80973" name="Text Box 123"/>
          <p:cNvSpPr txBox="1">
            <a:spLocks noChangeArrowheads="1"/>
          </p:cNvSpPr>
          <p:nvPr/>
        </p:nvSpPr>
        <p:spPr bwMode="auto">
          <a:xfrm>
            <a:off x="5665788" y="4537075"/>
            <a:ext cx="13446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Key k (pad)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44375" y="370571"/>
            <a:ext cx="3967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[Frank Miller, 1882] and </a:t>
            </a:r>
          </a:p>
          <a:p>
            <a:r>
              <a:rPr lang="en-US">
                <a:solidFill>
                  <a:schemeClr val="tx1"/>
                </a:solidFill>
              </a:rPr>
              <a:t>[</a:t>
            </a:r>
            <a:r>
              <a:rPr lang="en-US" altLang="zh-CN" err="1">
                <a:solidFill>
                  <a:schemeClr val="tx1"/>
                </a:solidFill>
                <a:ea typeface="ＭＳ Ｐゴシック" pitchFamily="34" charset="-128"/>
              </a:rPr>
              <a:t>Vernham</a:t>
            </a:r>
            <a:r>
              <a:rPr lang="en-US" altLang="zh-CN">
                <a:solidFill>
                  <a:schemeClr val="tx1"/>
                </a:solidFill>
                <a:ea typeface="ＭＳ Ｐゴシック" pitchFamily="34" charset="-128"/>
              </a:rPr>
              <a:t> (and Mauborgne?), 1919]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9151" y="5522997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1     2      3     4      5     6      7     8 </a:t>
            </a:r>
            <a:endParaRPr lang="en-US" sz="105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1038" y="4368698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73014" y="5533357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CE4F-441D-49B6-8525-FF1B1830C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485" y="1432378"/>
            <a:ext cx="1892321" cy="19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5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Examples on the white board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DDD28-7431-C132-4A05-6A39AEC7C3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Let </a:t>
            </a:r>
            <a:r>
              <a:rPr lang="en-US" altLang="he-IL" sz="2200" dirty="0" err="1">
                <a:sym typeface="Wingdings" panose="05000000000000000000" pitchFamily="2" charset="2"/>
              </a:rPr>
              <a:t>Fk</a:t>
            </a:r>
            <a:r>
              <a:rPr lang="en-US" altLang="he-IL" sz="2200" dirty="0">
                <a:sym typeface="Wingdings" panose="05000000000000000000" pitchFamily="2" charset="2"/>
              </a:rPr>
              <a:t> be a PRF, are the following PRFs and why?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F’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= F</a:t>
            </a:r>
            <a:r>
              <a:rPr lang="en-US" altLang="he-IL" baseline="-25000" dirty="0">
                <a:sym typeface="Wingdings" panose="05000000000000000000" pitchFamily="2" charset="2"/>
              </a:rPr>
              <a:t>1</a:t>
            </a:r>
            <a:r>
              <a:rPr lang="en-US" altLang="he-IL" baseline="30000" dirty="0">
                <a:sym typeface="Wingdings" panose="05000000000000000000" pitchFamily="2" charset="2"/>
              </a:rPr>
              <a:t>n</a:t>
            </a:r>
            <a:r>
              <a:rPr lang="en-US" altLang="he-IL" dirty="0">
                <a:sym typeface="Wingdings" panose="05000000000000000000" pitchFamily="2" charset="2"/>
              </a:rPr>
              <a:t>(x) || 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F’’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= 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|| </a:t>
            </a:r>
            <a:r>
              <a:rPr lang="en-US" altLang="he-IL" dirty="0" err="1">
                <a:sym typeface="Wingdings" panose="05000000000000000000" pitchFamily="2" charset="2"/>
              </a:rPr>
              <a:t>lsb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(x)) 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lsb</a:t>
            </a:r>
            <a:r>
              <a:rPr lang="en-US" altLang="he-IL" dirty="0">
                <a:sym typeface="Wingdings" panose="05000000000000000000" pitchFamily="2" charset="2"/>
              </a:rPr>
              <a:t> is the least significant 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The following PRF is secure, prove that formally (again using prove by reduction):</a:t>
            </a:r>
            <a:endParaRPr lang="en-US" alt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EBC39-C7BB-47E9-C04E-005358E6F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9" y="4133918"/>
            <a:ext cx="7767744" cy="128290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7781F87-1D39-5C95-871E-6F8BC89332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4408" y="6165304"/>
            <a:ext cx="21272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ED7C8-1E12-43AF-8CA7-C5A7AB8FE05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76088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0AA40-28FC-3060-8425-E31C1C536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85128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0AA40-28FC-3060-8425-E31C1C536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8365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2: section 2.5 and section 2.6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From 2.6.6, only what we covered in class</a:t>
            </a:r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2864296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3888" y="6242050"/>
            <a:ext cx="436562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F999C3-8CB5-400F-8983-EE0ABEA8913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he-IL" sz="1800" dirty="0"/>
          </a:p>
        </p:txBody>
      </p:sp>
      <p:sp>
        <p:nvSpPr>
          <p:cNvPr id="84995" name="Rectangle 1"/>
          <p:cNvSpPr>
            <a:spLocks noChangeArrowheads="1"/>
          </p:cNvSpPr>
          <p:nvPr/>
        </p:nvSpPr>
        <p:spPr bwMode="auto">
          <a:xfrm>
            <a:off x="4738688" y="1009650"/>
            <a:ext cx="3505200" cy="1676400"/>
          </a:xfrm>
          <a:prstGeom prst="rect">
            <a:avLst/>
          </a:prstGeom>
          <a:solidFill>
            <a:srgbClr val="FFFFFF"/>
          </a:solidFill>
          <a:ln w="22320">
            <a:solidFill>
              <a:srgbClr val="FAA32E"/>
            </a:solidFill>
            <a:miter lim="800000"/>
            <a:headEnd/>
            <a:tailEnd/>
          </a:ln>
          <a:effectLst>
            <a:outerShdw dist="71785" dir="2700000" algn="ctr" rotWithShape="0">
              <a:srgbClr val="000000">
                <a:alpha val="50026"/>
              </a:srgbClr>
            </a:outerShdw>
          </a:effec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84996" name="Rectangle 2"/>
          <p:cNvSpPr>
            <a:spLocks noChangeArrowheads="1"/>
          </p:cNvSpPr>
          <p:nvPr/>
        </p:nvSpPr>
        <p:spPr bwMode="auto">
          <a:xfrm>
            <a:off x="228600" y="1085850"/>
            <a:ext cx="3505200" cy="1524000"/>
          </a:xfrm>
          <a:prstGeom prst="rect">
            <a:avLst/>
          </a:prstGeom>
          <a:solidFill>
            <a:srgbClr val="FFFFFF"/>
          </a:solidFill>
          <a:ln w="22320">
            <a:solidFill>
              <a:srgbClr val="FAA32E"/>
            </a:solidFill>
            <a:miter lim="800000"/>
            <a:headEnd/>
            <a:tailEnd/>
          </a:ln>
          <a:effectLst>
            <a:outerShdw dist="71785" dir="2700000" algn="ctr" rotWithShape="0">
              <a:srgbClr val="000000">
                <a:alpha val="50026"/>
              </a:srgbClr>
            </a:outerShdw>
          </a:effec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One-Time-Pad: Example, Properties</a:t>
            </a:r>
          </a:p>
        </p:txBody>
      </p:sp>
      <p:sp>
        <p:nvSpPr>
          <p:cNvPr id="8499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16000"/>
            <a:ext cx="3840163" cy="1654175"/>
          </a:xfrm>
        </p:spPr>
        <p:txBody>
          <a:bodyPr/>
          <a:lstStyle/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k   = 	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11001</a:t>
            </a:r>
          </a:p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m  = 	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10011</a:t>
            </a:r>
          </a:p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c   =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	01010</a:t>
            </a:r>
          </a:p>
        </p:txBody>
      </p:sp>
      <p:sp>
        <p:nvSpPr>
          <p:cNvPr id="84999" name="Rectangle 5"/>
          <p:cNvSpPr>
            <a:spLocks noChangeArrowheads="1"/>
          </p:cNvSpPr>
          <p:nvPr/>
        </p:nvSpPr>
        <p:spPr bwMode="auto">
          <a:xfrm>
            <a:off x="4967288" y="1054100"/>
            <a:ext cx="37338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he-IL" dirty="0"/>
              <a:t>k =  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11001</a:t>
            </a:r>
          </a:p>
          <a:p>
            <a:pPr eaLnBrk="1" hangingPunct="1">
              <a:buClrTx/>
              <a:buFontTx/>
              <a:buNone/>
            </a:pPr>
            <a:r>
              <a:rPr lang="en-US" altLang="he-IL" dirty="0"/>
              <a:t>c =  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01010</a:t>
            </a:r>
          </a:p>
          <a:p>
            <a:pPr eaLnBrk="1" hangingPunct="1">
              <a:buClrTx/>
              <a:buFontTx/>
              <a:buNone/>
            </a:pPr>
            <a:r>
              <a:rPr lang="en-US" altLang="he-IL" dirty="0"/>
              <a:t>m =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10011</a:t>
            </a:r>
          </a:p>
          <a:p>
            <a:pPr eaLnBrk="1" hangingPunct="1">
              <a:buClrTx/>
              <a:buFontTx/>
              <a:buNone/>
            </a:pPr>
            <a:endParaRPr lang="en-US" altLang="he-IL" dirty="0"/>
          </a:p>
          <a:p>
            <a:pPr eaLnBrk="1" hangingPunct="1">
              <a:buClrTx/>
              <a:buFontTx/>
              <a:buNone/>
            </a:pPr>
            <a:endParaRPr lang="en-US" altLang="he-IL" dirty="0"/>
          </a:p>
        </p:txBody>
      </p:sp>
      <p:sp>
        <p:nvSpPr>
          <p:cNvPr id="85000" name="Text Box 6"/>
          <p:cNvSpPr txBox="1">
            <a:spLocks noChangeArrowheads="1"/>
          </p:cNvSpPr>
          <p:nvPr/>
        </p:nvSpPr>
        <p:spPr bwMode="auto">
          <a:xfrm>
            <a:off x="261938" y="2752725"/>
            <a:ext cx="8666162" cy="420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55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000" dirty="0"/>
              <a:t> Correctness: 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c = 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(k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m) = (k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k)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 =  0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 = m</a:t>
            </a:r>
          </a:p>
          <a:p>
            <a:pPr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400" b="1" dirty="0">
                <a:solidFill>
                  <a:schemeClr val="tx1"/>
                </a:solidFill>
              </a:rPr>
              <a:t> </a:t>
            </a:r>
            <a:r>
              <a:rPr lang="en-US" altLang="he-IL" sz="2000" b="1" dirty="0">
                <a:solidFill>
                  <a:schemeClr val="tx1"/>
                </a:solidFill>
              </a:rPr>
              <a:t> Very simple, and efficient… but: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Stateful encryption (must remember the keys, or a counter of the key bits, used so far to avoid using them again)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And size of key must be (at least) equal to the message size.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Key cannot be reused for several encryptions (one time!).</a:t>
            </a:r>
          </a:p>
          <a:p>
            <a:pPr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GB" altLang="he-IL" sz="2800" dirty="0">
                <a:solidFill>
                  <a:srgbClr val="006633"/>
                </a:solidFill>
              </a:rPr>
              <a:t> </a:t>
            </a:r>
            <a:r>
              <a:rPr lang="en-GB" altLang="he-IL" sz="2000" dirty="0">
                <a:solidFill>
                  <a:schemeClr val="tx1"/>
                </a:solidFill>
              </a:rPr>
              <a:t>Shannon [1949; simplified]: OTP is </a:t>
            </a:r>
            <a:r>
              <a:rPr lang="en-US" altLang="he-IL" sz="2000" dirty="0">
                <a:solidFill>
                  <a:schemeClr val="tx1"/>
                </a:solidFill>
              </a:rPr>
              <a:t>unconditionally secure, and </a:t>
            </a:r>
            <a:r>
              <a:rPr lang="en-GB" altLang="he-IL" sz="2000" dirty="0">
                <a:solidFill>
                  <a:schemeClr val="tx1"/>
                </a:solidFill>
              </a:rPr>
              <a:t>for every unconditionally-secure cipher, </a:t>
            </a:r>
            <a:r>
              <a:rPr lang="en-US" altLang="he-IL" sz="2000" dirty="0">
                <a:solidFill>
                  <a:schemeClr val="tx1"/>
                </a:solidFill>
              </a:rPr>
              <a:t>|k|≥|m|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rgbClr val="006633"/>
                </a:solidFill>
              </a:rPr>
              <a:t>Proofs of these claims? See crypto course / books </a:t>
            </a:r>
            <a:r>
              <a:rPr lang="en-US" altLang="he-IL" sz="2000" dirty="0">
                <a:solidFill>
                  <a:srgbClr val="006633"/>
                </a:solidFill>
                <a:sym typeface="Wingdings" panose="05000000000000000000" pitchFamily="2" charset="2"/>
              </a:rPr>
              <a:t> </a:t>
            </a:r>
          </a:p>
          <a:p>
            <a:pPr algn="ctr" eaLnBrk="1" hangingPunct="1">
              <a:spcBef>
                <a:spcPts val="600"/>
              </a:spcBef>
              <a:buClr>
                <a:srgbClr val="5F5F5F"/>
              </a:buClr>
            </a:pPr>
            <a:r>
              <a:rPr lang="en-US" altLang="he-IL" sz="2200" i="1" dirty="0">
                <a:solidFill>
                  <a:srgbClr val="FF0000"/>
                </a:solidFill>
                <a:sym typeface="Wingdings" panose="05000000000000000000" pitchFamily="2" charset="2"/>
              </a:rPr>
              <a:t>To go around the above limitations: we assume attackers are computationally limited </a:t>
            </a:r>
          </a:p>
        </p:txBody>
      </p:sp>
    </p:spTree>
    <p:extLst>
      <p:ext uri="{BB962C8B-B14F-4D97-AF65-F5344CB8AC3E}">
        <p14:creationId xmlns:p14="http://schemas.microsoft.com/office/powerpoint/2010/main" val="29338288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318652" y="260648"/>
            <a:ext cx="9292892" cy="1143000"/>
          </a:xfrm>
        </p:spPr>
        <p:txBody>
          <a:bodyPr/>
          <a:lstStyle/>
          <a:p>
            <a:pPr eaLnBrk="1" hangingPunct="1"/>
            <a:r>
              <a:rPr lang="en-AU" altLang="zh-CN" sz="3600" dirty="0">
                <a:ea typeface="ＭＳ Ｐゴシック" pitchFamily="34" charset="-128"/>
              </a:rPr>
              <a:t>Recall: Unconditional vs. Computational Security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652" y="1052736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Unconditional security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No matter how much computing power is available, the cipher cannot be broken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Computational security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The cost of breaking the cipher exceeds the value of the encrypted info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The time required to break the cipher exceeds the useful lifetime of the info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i="1" dirty="0">
                <a:solidFill>
                  <a:schemeClr val="accent2"/>
                </a:solidFill>
                <a:ea typeface="ＭＳ Ｐゴシック" pitchFamily="34" charset="-128"/>
              </a:rPr>
              <a:t>So it deals with Probabilistic Polynomial Time (PPT) attackers.</a:t>
            </a:r>
          </a:p>
        </p:txBody>
      </p:sp>
    </p:spTree>
    <p:extLst>
      <p:ext uri="{BB962C8B-B14F-4D97-AF65-F5344CB8AC3E}">
        <p14:creationId xmlns:p14="http://schemas.microsoft.com/office/powerpoint/2010/main" val="257343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206829" y="260648"/>
            <a:ext cx="9404715" cy="1143000"/>
          </a:xfrm>
        </p:spPr>
        <p:txBody>
          <a:bodyPr/>
          <a:lstStyle/>
          <a:p>
            <a:pPr eaLnBrk="1" hangingPunct="1"/>
            <a:r>
              <a:rPr lang="en-AU" altLang="zh-CN" sz="3600" dirty="0">
                <a:ea typeface="ＭＳ Ｐゴシック" pitchFamily="34" charset="-128"/>
              </a:rPr>
              <a:t>Looking ahead: Stream Ciphers vs. Block Ciphers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652" y="1052736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Stream cipher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Encrypts a message bit by bit (stream of bits).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Inherently stateful; needs to keep track of the location of last encrypted bit.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Block cipher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Encrypts a block (string) of bits all at once.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Can be stateless or stateful</a:t>
            </a:r>
          </a:p>
        </p:txBody>
      </p:sp>
    </p:spTree>
    <p:extLst>
      <p:ext uri="{BB962C8B-B14F-4D97-AF65-F5344CB8AC3E}">
        <p14:creationId xmlns:p14="http://schemas.microsoft.com/office/powerpoint/2010/main" val="219692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94131" y="1501775"/>
            <a:ext cx="7772400" cy="2155825"/>
          </a:xfrm>
        </p:spPr>
        <p:txBody>
          <a:bodyPr/>
          <a:lstStyle/>
          <a:p>
            <a:pPr algn="ctr"/>
            <a:r>
              <a:rPr lang="en-US" altLang="he-IL" sz="4400" dirty="0">
                <a:solidFill>
                  <a:schemeClr val="tx1"/>
                </a:solidFill>
                <a:sym typeface="Wingdings" panose="05000000000000000000" pitchFamily="2" charset="2"/>
              </a:rPr>
              <a:t>Can we do computationally-secure variant of OTP, with ‘short key’ (|k|&lt;&lt;|m| ) ?</a:t>
            </a:r>
            <a:br>
              <a:rPr lang="en-GB" altLang="he-IL" sz="40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/>
          <a:lstStyle/>
          <a:p>
            <a:r>
              <a:rPr lang="en-US" dirty="0"/>
              <a:t>Yes, using pseudorandom number  generators </a:t>
            </a:r>
            <a:r>
              <a:rPr lang="en-US"/>
              <a:t>(PRGs)!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6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73142" y="6242050"/>
            <a:ext cx="407307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PRG Stream Cipher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25120" y="1186618"/>
                <a:ext cx="8655307" cy="2357044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/>
                  <a:t>Idea: `similar’ to OTP, but with </a:t>
                </a:r>
                <a:r>
                  <a:rPr lang="en-US" altLang="he-IL" sz="2400" u="sng" dirty="0"/>
                  <a:t>bounded-length key</a:t>
                </a:r>
                <a:r>
                  <a:rPr lang="en-US" altLang="he-IL" sz="2400" dirty="0"/>
                  <a:t> </a:t>
                </a:r>
                <a:r>
                  <a:rPr lang="en-US" altLang="he-IL" sz="2400" i="1" dirty="0">
                    <a:latin typeface="Times New Roman" panose="02020603050405020304" pitchFamily="18" charset="0"/>
                  </a:rPr>
                  <a:t>k </a:t>
                </a:r>
                <a:endParaRPr lang="en-US" altLang="he-IL" sz="2400" u="sng" dirty="0"/>
              </a:p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/>
                  <a:t>How? 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Use a </a:t>
                </a:r>
                <a:r>
                  <a:rPr lang="en-US" altLang="he-IL" sz="2200" dirty="0">
                    <a:solidFill>
                      <a:schemeClr val="tx1"/>
                    </a:solidFill>
                  </a:rPr>
                  <a:t>pseudorandom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𝑃𝑅𝐺</m:t>
                        </m:r>
                      </m:sub>
                    </m:sSub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endParaRPr lang="en-US" altLang="he-IL" sz="2200" dirty="0">
                  <a:solidFill>
                    <a:schemeClr val="tx1"/>
                  </a:solidFill>
                </a:endParaRP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𝑃𝑅𝐺</m:t>
                        </m:r>
                      </m:sub>
                    </m:sSub>
                    <m:r>
                      <a:rPr lang="en-US" altLang="he-IL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he-IL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200" dirty="0"/>
                  <a:t>outputs a long stream of bits (longer than |</a:t>
                </a:r>
                <a:r>
                  <a:rPr lang="en-US" altLang="he-IL" sz="2200" i="1" dirty="0">
                    <a:latin typeface="Times New Roman" panose="02020603050405020304" pitchFamily="18" charset="0"/>
                  </a:rPr>
                  <a:t>k</a:t>
                </a:r>
                <a:r>
                  <a:rPr lang="en-US" altLang="he-IL" sz="2200" dirty="0"/>
                  <a:t>|)</a:t>
                </a:r>
              </a:p>
              <a:p>
                <a:pPr marL="1063625" lvl="2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dirty="0"/>
                  <a:t>This stream is `</a:t>
                </a:r>
                <a:r>
                  <a:rPr lang="en-US" altLang="he-IL" dirty="0">
                    <a:solidFill>
                      <a:srgbClr val="FF0000"/>
                    </a:solidFill>
                  </a:rPr>
                  <a:t>indistinguishable from random</a:t>
                </a:r>
                <a:r>
                  <a:rPr lang="en-US" altLang="he-IL" dirty="0"/>
                  <a:t>’ bit-stream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What is this ‘</a:t>
                </a:r>
                <a:r>
                  <a:rPr lang="en-US" altLang="he-IL" sz="2200" dirty="0">
                    <a:solidFill>
                      <a:srgbClr val="FF0000"/>
                    </a:solidFill>
                  </a:rPr>
                  <a:t>indistinguishability</a:t>
                </a:r>
                <a:r>
                  <a:rPr lang="en-US" altLang="he-IL" sz="2200" dirty="0"/>
                  <a:t>’ requirement?? </a:t>
                </a:r>
              </a:p>
              <a:p>
                <a:pPr marL="1063625" lvl="2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dirty="0"/>
                  <a:t>This is related to the famous Turing Test!</a:t>
                </a:r>
              </a:p>
              <a:p>
                <a:pPr marL="338137" lvl="1" indent="0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3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25120" y="1186618"/>
                <a:ext cx="8655307" cy="2357044"/>
              </a:xfrm>
              <a:blipFill>
                <a:blip r:embed="rId3"/>
                <a:stretch>
                  <a:fillRect l="-293" t="-5376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6738D63-2DE8-4A4E-915A-090919D1D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255" y="3673005"/>
            <a:ext cx="5277814" cy="23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55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22872</TotalTime>
  <Words>3113</Words>
  <Application>Microsoft Macintosh PowerPoint</Application>
  <PresentationFormat>On-screen Show (4:3)</PresentationFormat>
  <Paragraphs>507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66" baseType="lpstr">
      <vt:lpstr>ＭＳ Ｐゴシック</vt:lpstr>
      <vt:lpstr>American Typewriter</vt:lpstr>
      <vt:lpstr>Arial</vt:lpstr>
      <vt:lpstr>Calibri</vt:lpstr>
      <vt:lpstr>Cambria Math</vt:lpstr>
      <vt:lpstr>CMMI10</vt:lpstr>
      <vt:lpstr>CMMI7</vt:lpstr>
      <vt:lpstr>CMR10</vt:lpstr>
      <vt:lpstr>CMR7</vt:lpstr>
      <vt:lpstr>CMSY10</vt:lpstr>
      <vt:lpstr>CMSY7</vt:lpstr>
      <vt:lpstr>CMTI10</vt:lpstr>
      <vt:lpstr>Courier New</vt:lpstr>
      <vt:lpstr>Garamond</vt:lpstr>
      <vt:lpstr>Lucida Calligraphy</vt:lpstr>
      <vt:lpstr>Rage Italic</vt:lpstr>
      <vt:lpstr>Symbol</vt:lpstr>
      <vt:lpstr>Times New Roman</vt:lpstr>
      <vt:lpstr>Wingdings</vt:lpstr>
      <vt:lpstr>Office Theme</vt:lpstr>
      <vt:lpstr>1_Office Theme</vt:lpstr>
      <vt:lpstr>Default</vt:lpstr>
      <vt:lpstr>CSE 3400/CSE 5850 - Introduction to Computer &amp; Network Security / Introduction to Cybersecurity  Lecture 3 Encryption – Part II (and Pseudo-randomness)</vt:lpstr>
      <vt:lpstr>Outline</vt:lpstr>
      <vt:lpstr>We can apply generic, exhaustive attacks to every cryptosystem. So, is breaking just a question of resources?   Can encryption be secure unconditionally – even against attacker with unbounded time and storage? </vt:lpstr>
      <vt:lpstr>One-Time-Pad (OTP)</vt:lpstr>
      <vt:lpstr>One-Time-Pad: Example, Properties</vt:lpstr>
      <vt:lpstr>Recall: Unconditional vs. Computational Security</vt:lpstr>
      <vt:lpstr>Looking ahead: Stream Ciphers vs. Block Ciphers</vt:lpstr>
      <vt:lpstr>Can we do computationally-secure variant of OTP, with ‘short key’ (|k|&lt;&lt;|m| ) ? </vt:lpstr>
      <vt:lpstr>PRG Stream Cipher </vt:lpstr>
      <vt:lpstr>PRG Stream Cipher - Example</vt:lpstr>
      <vt:lpstr>The Turing Test [1950]</vt:lpstr>
      <vt:lpstr>The PRG Indistinguishabity Test</vt:lpstr>
      <vt:lpstr>Recall: An Efficient (PPT) Algorithm </vt:lpstr>
      <vt:lpstr>Recall: Negligible Functions</vt:lpstr>
      <vt:lpstr>The PRG Advantage</vt:lpstr>
      <vt:lpstr>Pseudo-Random Generator: Definition</vt:lpstr>
      <vt:lpstr>Exercise</vt:lpstr>
      <vt:lpstr>PowerPoint Presentation</vt:lpstr>
      <vt:lpstr>Many PRG proposals I</vt:lpstr>
      <vt:lpstr>Many PRG proposals II</vt:lpstr>
      <vt:lpstr>Example: Misusing Stream-Cipher</vt:lpstr>
      <vt:lpstr>Provably-Secure PRG? </vt:lpstr>
      <vt:lpstr>Provably-Secure PRG : by reduction </vt:lpstr>
      <vt:lpstr>Proof by Reduction </vt:lpstr>
      <vt:lpstr>PRG by reduction – An Example </vt:lpstr>
      <vt:lpstr>PowerPoint Presentation</vt:lpstr>
      <vt:lpstr>Stream-Cipher Like but Stateless Encrypt? </vt:lpstr>
      <vt:lpstr>First, what’s a (‘truly’) random function f?</vt:lpstr>
      <vt:lpstr>What’s a (‘truly’) random function?</vt:lpstr>
      <vt:lpstr>What’s a (‘truly’) random function?</vt:lpstr>
      <vt:lpstr>What’s a (‘truly’) random function?</vt:lpstr>
      <vt:lpstr>Random-Function-Based Encryption</vt:lpstr>
      <vt:lpstr>Random-Function Bitwise-Encryption</vt:lpstr>
      <vt:lpstr>Reduce Overhead: Block-Encryption</vt:lpstr>
      <vt:lpstr>Encryption with PRF</vt:lpstr>
      <vt:lpstr>The PRF Indistinguishabity Test</vt:lpstr>
      <vt:lpstr>PRF Definition</vt:lpstr>
      <vt:lpstr>Constructing a PRF</vt:lpstr>
      <vt:lpstr>PRF Applications</vt:lpstr>
      <vt:lpstr>Examples on the white board</vt:lpstr>
      <vt:lpstr>PowerPoint Presentation</vt:lpstr>
      <vt:lpstr>PowerPoint Presentation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52</cp:revision>
  <cp:lastPrinted>2023-01-23T20:11:57Z</cp:lastPrinted>
  <dcterms:created xsi:type="dcterms:W3CDTF">2020-09-01T12:48:58Z</dcterms:created>
  <dcterms:modified xsi:type="dcterms:W3CDTF">2024-09-08T19:26:25Z</dcterms:modified>
</cp:coreProperties>
</file>